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55"/>
  </p:notesMasterIdLst>
  <p:sldIdLst>
    <p:sldId id="256" r:id="rId2"/>
    <p:sldId id="298" r:id="rId3"/>
    <p:sldId id="299" r:id="rId4"/>
    <p:sldId id="286" r:id="rId5"/>
    <p:sldId id="295" r:id="rId6"/>
    <p:sldId id="294" r:id="rId7"/>
    <p:sldId id="292" r:id="rId8"/>
    <p:sldId id="288" r:id="rId9"/>
    <p:sldId id="291" r:id="rId10"/>
    <p:sldId id="309" r:id="rId11"/>
    <p:sldId id="307" r:id="rId12"/>
    <p:sldId id="308" r:id="rId13"/>
    <p:sldId id="284" r:id="rId14"/>
    <p:sldId id="305" r:id="rId15"/>
    <p:sldId id="296" r:id="rId16"/>
    <p:sldId id="289" r:id="rId17"/>
    <p:sldId id="297" r:id="rId18"/>
    <p:sldId id="285" r:id="rId19"/>
    <p:sldId id="293" r:id="rId20"/>
    <p:sldId id="303" r:id="rId21"/>
    <p:sldId id="301" r:id="rId22"/>
    <p:sldId id="302" r:id="rId23"/>
    <p:sldId id="300" r:id="rId24"/>
    <p:sldId id="310" r:id="rId25"/>
    <p:sldId id="259" r:id="rId26"/>
    <p:sldId id="311" r:id="rId27"/>
    <p:sldId id="312" r:id="rId28"/>
    <p:sldId id="313" r:id="rId29"/>
    <p:sldId id="314" r:id="rId30"/>
    <p:sldId id="315" r:id="rId31"/>
    <p:sldId id="316" r:id="rId32"/>
    <p:sldId id="317" r:id="rId33"/>
    <p:sldId id="318" r:id="rId34"/>
    <p:sldId id="287" r:id="rId35"/>
    <p:sldId id="319" r:id="rId36"/>
    <p:sldId id="320" r:id="rId37"/>
    <p:sldId id="321" r:id="rId38"/>
    <p:sldId id="322" r:id="rId39"/>
    <p:sldId id="323" r:id="rId40"/>
    <p:sldId id="324" r:id="rId41"/>
    <p:sldId id="325" r:id="rId42"/>
    <p:sldId id="326" r:id="rId43"/>
    <p:sldId id="290" r:id="rId44"/>
    <p:sldId id="327" r:id="rId45"/>
    <p:sldId id="328" r:id="rId46"/>
    <p:sldId id="329" r:id="rId47"/>
    <p:sldId id="306" r:id="rId48"/>
    <p:sldId id="330" r:id="rId49"/>
    <p:sldId id="331" r:id="rId50"/>
    <p:sldId id="332" r:id="rId51"/>
    <p:sldId id="333" r:id="rId52"/>
    <p:sldId id="304" r:id="rId53"/>
    <p:sldId id="334" r:id="rId54"/>
  </p:sldIdLst>
  <p:sldSz cx="9144000" cy="5143500" type="screen16x9"/>
  <p:notesSz cx="6858000" cy="9144000"/>
  <p:embeddedFontLst>
    <p:embeddedFont>
      <p:font typeface="Cousine"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A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69AFF-D516-4348-9AC8-76AC49031494}" v="3" dt="2020-11-06T09:40:34.748"/>
    <p1510:client id="{781FF130-2E45-A88B-66AE-A01B665788A9}" v="40" dt="2020-11-09T14:10:48.626"/>
    <p1510:client id="{F595C5C1-50A1-9719-7904-CF4E8CBA74BB}" v="17" dt="2020-11-09T14:15:48.740"/>
  </p1510:revLst>
</p1510:revInfo>
</file>

<file path=ppt/tableStyles.xml><?xml version="1.0" encoding="utf-8"?>
<a:tblStyleLst xmlns:a="http://schemas.openxmlformats.org/drawingml/2006/main" def="{B39DCEDC-5494-4050-814A-489F0E36CC6C}">
  <a:tblStyle styleId="{B39DCEDC-5494-4050-814A-489F0E36CC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279" autoAdjust="0"/>
  </p:normalViewPr>
  <p:slideViewPr>
    <p:cSldViewPr snapToGrid="0">
      <p:cViewPr varScale="1">
        <p:scale>
          <a:sx n="74" d="100"/>
          <a:sy n="74" d="100"/>
        </p:scale>
        <p:origin x="73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kitematic.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ub.docker.com/explor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hub.docker.co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Mistborn94/docker-flask-demo"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a:solidFill>
                  <a:srgbClr val="000000"/>
                </a:solidFill>
                <a:effectLst/>
                <a:latin typeface="Arial"/>
                <a:ea typeface="Arial"/>
                <a:cs typeface="Arial"/>
                <a:sym typeface="Arial"/>
              </a:rPr>
              <a:t>Docker Client</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 The command line tool that allows the user to interact with the daemon. More generally, there can be other forms of clients too - such as </a:t>
            </a:r>
            <a:r>
              <a:rPr lang="en-US" sz="1100" b="0" i="0" u="none" strike="noStrike" cap="none" dirty="0" err="1">
                <a:solidFill>
                  <a:srgbClr val="000000"/>
                </a:solidFill>
                <a:effectLst/>
                <a:latin typeface="Arial"/>
                <a:ea typeface="Arial"/>
                <a:cs typeface="Arial"/>
                <a:sym typeface="Arial"/>
                <a:hlinkClick r:id="rId3"/>
              </a:rPr>
              <a:t>Kitematic</a:t>
            </a:r>
            <a:r>
              <a:rPr lang="en-US" sz="1100" b="0" i="0" u="none" strike="noStrike" cap="none" dirty="0">
                <a:solidFill>
                  <a:srgbClr val="000000"/>
                </a:solidFill>
                <a:effectLst/>
                <a:latin typeface="Arial"/>
                <a:ea typeface="Arial"/>
                <a:cs typeface="Arial"/>
                <a:sym typeface="Arial"/>
              </a:rPr>
              <a:t> which provide a Graphical User Interface to the users.</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6620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a:solidFill>
                  <a:srgbClr val="000000"/>
                </a:solidFill>
                <a:effectLst/>
                <a:latin typeface="Arial"/>
                <a:ea typeface="Arial"/>
                <a:cs typeface="Arial"/>
                <a:sym typeface="Arial"/>
              </a:rPr>
              <a:t>Docker Daemon</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 The background service running on the host that manages building, running and distributing Docker containers. The daemon is the process that runs in the operating system which clients talk to.</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0199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a:solidFill>
                  <a:srgbClr val="000000"/>
                </a:solidFill>
                <a:effectLst/>
                <a:latin typeface="Arial"/>
                <a:ea typeface="Arial"/>
                <a:cs typeface="Arial"/>
                <a:sym typeface="Arial"/>
              </a:rPr>
              <a:t>Docker Hub</a:t>
            </a:r>
            <a:r>
              <a:rPr lang="en-US" sz="1100" b="1"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 A </a:t>
            </a:r>
            <a:r>
              <a:rPr lang="en-US" sz="1100" b="0" i="0" u="none" strike="noStrike" cap="none" dirty="0">
                <a:solidFill>
                  <a:srgbClr val="000000"/>
                </a:solidFill>
                <a:effectLst/>
                <a:latin typeface="Arial"/>
                <a:ea typeface="Arial"/>
                <a:cs typeface="Arial"/>
                <a:sym typeface="Arial"/>
                <a:hlinkClick r:id="rId3"/>
              </a:rPr>
              <a:t>registry</a:t>
            </a:r>
            <a:r>
              <a:rPr lang="en-US" sz="1100" b="0" i="0" u="none" strike="noStrike" cap="none" dirty="0">
                <a:solidFill>
                  <a:srgbClr val="000000"/>
                </a:solidFill>
                <a:effectLst/>
                <a:latin typeface="Arial"/>
                <a:ea typeface="Arial"/>
                <a:cs typeface="Arial"/>
                <a:sym typeface="Arial"/>
              </a:rPr>
              <a:t> of Docker images. You can think of the registry as a directory of all available Docker images. Cloud based online </a:t>
            </a:r>
            <a:r>
              <a:rPr lang="en-US" sz="1100" b="0" i="0" u="none" strike="noStrike" cap="none" dirty="0" err="1">
                <a:solidFill>
                  <a:srgbClr val="000000"/>
                </a:solidFill>
                <a:effectLst/>
                <a:latin typeface="Arial"/>
                <a:ea typeface="Arial"/>
                <a:cs typeface="Arial"/>
                <a:sym typeface="Arial"/>
              </a:rPr>
              <a:t>respository</a:t>
            </a:r>
            <a:r>
              <a:rPr lang="en-US" sz="1100" b="0" i="0" u="none" strike="noStrike" cap="none" dirty="0">
                <a:solidFill>
                  <a:srgbClr val="000000"/>
                </a:solidFill>
                <a:effectLst/>
                <a:latin typeface="Arial"/>
                <a:ea typeface="Arial"/>
                <a:cs typeface="Arial"/>
                <a:sym typeface="Arial"/>
              </a:rPr>
              <a:t> that stores private and public repos.  If required, one can host their own Docker registries and can use them for pulling images. </a:t>
            </a:r>
            <a:r>
              <a:rPr lang="en-US" sz="1100" b="0" i="0" u="none" strike="noStrike" cap="none" dirty="0">
                <a:solidFill>
                  <a:srgbClr val="000000"/>
                </a:solidFill>
                <a:effectLst/>
                <a:latin typeface="Arial"/>
                <a:ea typeface="Arial"/>
                <a:cs typeface="Arial"/>
                <a:sym typeface="Arial"/>
                <a:hlinkClick r:id="rId4"/>
              </a:rPr>
              <a:t>Docker Hub</a:t>
            </a:r>
            <a:r>
              <a:rPr lang="en-US" sz="1100" b="0" i="0" u="none" strike="noStrike" cap="none" dirty="0">
                <a:solidFill>
                  <a:srgbClr val="000000"/>
                </a:solidFill>
                <a:effectLst/>
                <a:latin typeface="Arial"/>
                <a:ea typeface="Arial"/>
                <a:cs typeface="Arial"/>
                <a:sym typeface="Arial"/>
              </a:rPr>
              <a:t> is the place where open Docker images are stored.  - go to docker hub</a:t>
            </a:r>
          </a:p>
          <a:p>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212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272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55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Containers are independent of their host </a:t>
            </a:r>
          </a:p>
          <a:p>
            <a:pPr marL="171450" indent="-171450">
              <a:buFontTx/>
              <a:buChar char="-"/>
            </a:pPr>
            <a:r>
              <a:rPr lang="en-US"/>
              <a:t>The host system does not affect how your containers work</a:t>
            </a:r>
          </a:p>
          <a:p>
            <a:pPr marL="171450" indent="-171450">
              <a:buFontTx/>
              <a:buChar char="-"/>
            </a:pPr>
            <a:r>
              <a:rPr lang="en-US" b="1"/>
              <a:t>Interaction</a:t>
            </a:r>
            <a:r>
              <a:rPr lang="en-US"/>
              <a:t> with containers is </a:t>
            </a:r>
            <a:r>
              <a:rPr lang="en-US" b="1"/>
              <a:t>identical across multiple hosts</a:t>
            </a:r>
          </a:p>
          <a:p>
            <a:pPr marL="171450" lvl="0" indent="-171450">
              <a:buFontTx/>
              <a:buChar char="-"/>
            </a:pPr>
            <a:r>
              <a:rPr lang="en-US" b="1"/>
              <a:t>PC, private clouds or public clouds </a:t>
            </a:r>
            <a:r>
              <a:rPr lang="en-US"/>
              <a:t>remains the same</a:t>
            </a:r>
          </a:p>
          <a:p>
            <a:pPr marL="171450" lvl="0" indent="-171450">
              <a:buFontTx/>
              <a:buChar char="-"/>
            </a:pPr>
            <a:r>
              <a:rPr lang="en-US" b="1"/>
              <a:t>shared across multiple people </a:t>
            </a:r>
            <a:r>
              <a:rPr lang="en-US"/>
              <a:t>and the container’s behavior will be the same across the many hosts, and interaction with the containers does not change</a:t>
            </a:r>
          </a:p>
          <a:p>
            <a:pPr marL="171450" lvl="0" indent="-171450">
              <a:buFontTx/>
              <a:buChar char="-"/>
            </a:pPr>
            <a:endParaRPr lang="en-US"/>
          </a:p>
          <a:p>
            <a:pPr rtl="0"/>
            <a:r>
              <a:rPr lang="en-US" sz="1100" b="1" i="0" u="none" strike="noStrike" kern="1200" cap="none" baseline="0">
                <a:solidFill>
                  <a:schemeClr val="tx1"/>
                </a:solidFill>
                <a:latin typeface="Arial"/>
                <a:ea typeface="Arial"/>
                <a:cs typeface="Arial"/>
                <a:sym typeface="Arial"/>
              </a:rPr>
              <a:t>Containers share the same host OS</a:t>
            </a:r>
          </a:p>
          <a:p>
            <a:pPr rtl="0"/>
            <a:r>
              <a:rPr lang="en-US" sz="1100" b="0" i="0" u="none" strike="noStrike" kern="1200" cap="none" baseline="0">
                <a:solidFill>
                  <a:schemeClr val="tx1"/>
                </a:solidFill>
                <a:latin typeface="Arial"/>
                <a:ea typeface="Arial"/>
                <a:cs typeface="Arial"/>
                <a:sym typeface="Arial"/>
              </a:rPr>
              <a:t>- Containers do not package the OS but the applications and its dependencies</a:t>
            </a:r>
          </a:p>
          <a:p>
            <a:pPr rtl="0"/>
            <a:r>
              <a:rPr lang="en-US" sz="1100" b="0" i="0" u="none" strike="noStrike" kern="1200" cap="none" baseline="0">
                <a:solidFill>
                  <a:schemeClr val="tx1"/>
                </a:solidFill>
                <a:latin typeface="Arial"/>
                <a:ea typeface="Arial"/>
                <a:cs typeface="Arial"/>
                <a:sym typeface="Arial"/>
              </a:rPr>
              <a:t>- A single host can run multiple containers</a:t>
            </a:r>
          </a:p>
          <a:p>
            <a:pPr marL="0" lvl="0" indent="0">
              <a:buFontTx/>
              <a:buNone/>
            </a:pPr>
            <a:endParaRPr lang="en-US"/>
          </a:p>
          <a:p>
            <a:r>
              <a:rPr lang="en-US" b="1"/>
              <a:t>Containers are very lightweight</a:t>
            </a:r>
          </a:p>
          <a:p>
            <a:pPr marL="171450" indent="-171450">
              <a:buFontTx/>
              <a:buChar char="-"/>
            </a:pPr>
            <a:r>
              <a:rPr lang="en-US"/>
              <a:t>As the containers share the same host and resources, they are very light weight, lighter than VMs</a:t>
            </a:r>
          </a:p>
          <a:p>
            <a:pPr marL="171450" indent="-171450">
              <a:buFontTx/>
              <a:buChar char="-"/>
            </a:pPr>
            <a:r>
              <a:rPr lang="en-US"/>
              <a:t>Containers take milliseconds to start up while VMs take seconds and sometimes longer</a:t>
            </a:r>
          </a:p>
          <a:p>
            <a:endParaRPr lang="en-US"/>
          </a:p>
          <a:p>
            <a:r>
              <a:rPr lang="en-ZA"/>
              <a:t>N</a:t>
            </a:r>
            <a:r>
              <a:rPr lang="en-ZA" b="1"/>
              <a:t>o provisioned RAM – use when required</a:t>
            </a:r>
          </a:p>
          <a:p>
            <a:pPr marL="171450" indent="-171450">
              <a:buFontTx/>
              <a:buChar char="-"/>
            </a:pPr>
            <a:r>
              <a:rPr lang="en-ZA"/>
              <a:t>No RAM needs to provisioned before starting any containers</a:t>
            </a:r>
          </a:p>
          <a:p>
            <a:pPr marL="171450" indent="-171450">
              <a:buFontTx/>
              <a:buChar char="-"/>
            </a:pPr>
            <a:endParaRPr lang="en-ZA"/>
          </a:p>
          <a:p>
            <a:r>
              <a:rPr lang="en-ZA" b="1"/>
              <a:t>Versioning of software is much easier</a:t>
            </a:r>
          </a:p>
          <a:p>
            <a:r>
              <a:rPr lang="en-ZA"/>
              <a:t>-  tag versions of images for feature work</a:t>
            </a:r>
          </a:p>
          <a:p>
            <a:pPr marL="171450" indent="-171450">
              <a:buFontTx/>
              <a:buChar char="-"/>
            </a:pPr>
            <a:r>
              <a:rPr lang="en-ZA"/>
              <a:t>Easy to test different versions and makes rollbacks much easier as a tagged image can be used in case of broken builds/releases</a:t>
            </a:r>
          </a:p>
          <a:p>
            <a:pPr marL="171450" indent="-171450">
              <a:buFontTx/>
              <a:buChar char="-"/>
            </a:pPr>
            <a:r>
              <a:rPr lang="en-ZA"/>
              <a:t>Side note: you Can run multiple containers with an identical application as long as each one binds to its own port: </a:t>
            </a:r>
          </a:p>
          <a:p>
            <a:pPr marL="171450" indent="-171450">
              <a:buFontTx/>
              <a:buChar char="-"/>
            </a:pPr>
            <a:r>
              <a:rPr lang="en-ZA"/>
              <a:t>containers cannot share ports/access points</a:t>
            </a:r>
          </a:p>
          <a:p>
            <a:endParaRPr lang="en-ZA"/>
          </a:p>
          <a:p>
            <a:endParaRPr lang="en-ZA"/>
          </a:p>
          <a:p>
            <a:pPr marL="0" lvl="0" indent="0" algn="l" rtl="0">
              <a:spcBef>
                <a:spcPts val="0"/>
              </a:spcBef>
              <a:spcAft>
                <a:spcPts val="0"/>
              </a:spcAft>
              <a:buNone/>
            </a:pPr>
            <a:endParaRPr/>
          </a:p>
        </p:txBody>
      </p:sp>
    </p:spTree>
    <p:extLst>
      <p:ext uri="{BB962C8B-B14F-4D97-AF65-F5344CB8AC3E}">
        <p14:creationId xmlns:p14="http://schemas.microsoft.com/office/powerpoint/2010/main" val="363203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958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dirty="0"/>
              <a:t>Fully portable – code, dependencies, libraries etc.</a:t>
            </a:r>
          </a:p>
          <a:p>
            <a:r>
              <a:rPr lang="en-ZA" dirty="0"/>
              <a:t>Simple configuration – </a:t>
            </a:r>
            <a:r>
              <a:rPr lang="en-ZA" dirty="0" err="1"/>
              <a:t>Dockerfile</a:t>
            </a:r>
            <a:endParaRPr lang="en-ZA" dirty="0"/>
          </a:p>
          <a:p>
            <a:endParaRPr lang="en-ZA" dirty="0"/>
          </a:p>
          <a:p>
            <a:pPr marL="139700" indent="0">
              <a:buNone/>
            </a:pPr>
            <a:endParaRPr lang="en-ZA" dirty="0"/>
          </a:p>
          <a:p>
            <a:r>
              <a:rPr lang="en-US" b="1" dirty="0"/>
              <a:t>Containers can be integrated into existing infrastructures</a:t>
            </a:r>
          </a:p>
          <a:p>
            <a:pPr marL="171450" indent="-171450">
              <a:buFontTx/>
              <a:buChar char="-"/>
            </a:pPr>
            <a:r>
              <a:rPr lang="en-US" dirty="0"/>
              <a:t>Corporates with existing VM infrastructure can integrate Docker into their existing infrastructure</a:t>
            </a:r>
          </a:p>
          <a:p>
            <a:pPr marL="171450" indent="-171450">
              <a:buFontTx/>
              <a:buChar char="-"/>
            </a:pPr>
            <a:r>
              <a:rPr lang="en-US" dirty="0"/>
              <a:t>Changing applications’ infrastructure and architecture is not easy as this is something that would have been built over a long time</a:t>
            </a:r>
          </a:p>
          <a:p>
            <a:pPr marL="171450" indent="-171450">
              <a:buFontTx/>
              <a:buChar char="-"/>
            </a:pPr>
            <a:endParaRPr lang="en-US" dirty="0"/>
          </a:p>
          <a:p>
            <a:pPr marL="171450" indent="-171450">
              <a:buFontTx/>
              <a:buChar cha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36041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612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2697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5977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1082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555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2619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367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b="1" dirty="0"/>
              <a:t>You can follow along,</a:t>
            </a:r>
            <a:r>
              <a:rPr lang="en-ZA" b="0" dirty="0"/>
              <a:t> or if you do not have docker installed you can also just watch</a:t>
            </a:r>
            <a:endParaRPr b="0" dirty="0"/>
          </a:p>
        </p:txBody>
      </p:sp>
    </p:spTree>
    <p:extLst>
      <p:ext uri="{BB962C8B-B14F-4D97-AF65-F5344CB8AC3E}">
        <p14:creationId xmlns:p14="http://schemas.microsoft.com/office/powerpoint/2010/main" val="2460076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17500">
              <a:buFontTx/>
              <a:buChar char="-"/>
            </a:pPr>
            <a:r>
              <a:rPr lang="en-ZA" dirty="0"/>
              <a:t>Get download / repo link </a:t>
            </a:r>
          </a:p>
          <a:p>
            <a:pPr marL="457200" indent="-317500">
              <a:buFontTx/>
              <a:buChar char="-"/>
            </a:pPr>
            <a:r>
              <a:rPr lang="en-ZA" b="1" dirty="0"/>
              <a:t>Use terminal inside vs code</a:t>
            </a:r>
          </a:p>
          <a:p>
            <a:pPr marL="457200" indent="-317500">
              <a:buFontTx/>
              <a:buChar char="-"/>
            </a:pPr>
            <a:endParaRPr lang="en-ZA" b="1" dirty="0"/>
          </a:p>
          <a:p>
            <a:pPr marL="457200" indent="-317500">
              <a:buFontTx/>
              <a:buChar char="-"/>
            </a:pPr>
            <a:r>
              <a:rPr lang="en-ZA" dirty="0">
                <a:solidFill>
                  <a:schemeClr val="accent1"/>
                </a:solidFill>
                <a:hlinkClick r:id="rId3">
                  <a:extLst>
                    <a:ext uri="{A12FA001-AC4F-418D-AE19-62706E023703}">
                      <ahyp:hlinkClr xmlns:ahyp="http://schemas.microsoft.com/office/drawing/2018/hyperlinkcolor" val="tx"/>
                    </a:ext>
                  </a:extLst>
                </a:hlinkClick>
              </a:rPr>
              <a:t>https://github.com/Mistborn94/docker-flask-demo</a:t>
            </a:r>
            <a:r>
              <a:rPr lang="en-ZA" dirty="0">
                <a:solidFill>
                  <a:schemeClr val="accent1"/>
                </a:solidFill>
              </a:rPr>
              <a:t> </a:t>
            </a:r>
            <a:endParaRPr lang="en-ZA" b="1" dirty="0"/>
          </a:p>
        </p:txBody>
      </p:sp>
    </p:spTree>
    <p:extLst>
      <p:ext uri="{BB962C8B-B14F-4D97-AF65-F5344CB8AC3E}">
        <p14:creationId xmlns:p14="http://schemas.microsoft.com/office/powerpoint/2010/main" val="406827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670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We will be building a web application using python flask so we want to start from the python 3 image. It already has python and pip – the python package manager installed</a:t>
            </a:r>
            <a:endParaRPr dirty="0"/>
          </a:p>
        </p:txBody>
      </p:sp>
    </p:spTree>
    <p:extLst>
      <p:ext uri="{BB962C8B-B14F-4D97-AF65-F5344CB8AC3E}">
        <p14:creationId xmlns:p14="http://schemas.microsoft.com/office/powerpoint/2010/main" val="2607942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We are packaging a simple web application</a:t>
            </a:r>
          </a:p>
        </p:txBody>
      </p:sp>
    </p:spTree>
    <p:extLst>
      <p:ext uri="{BB962C8B-B14F-4D97-AF65-F5344CB8AC3E}">
        <p14:creationId xmlns:p14="http://schemas.microsoft.com/office/powerpoint/2010/main" val="1656106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We will be building a web application using python flask so we want to start from the python 3 image. It already has python and pip – the python package manager installed</a:t>
            </a:r>
            <a:endParaRPr dirty="0"/>
          </a:p>
        </p:txBody>
      </p:sp>
    </p:spTree>
    <p:extLst>
      <p:ext uri="{BB962C8B-B14F-4D97-AF65-F5344CB8AC3E}">
        <p14:creationId xmlns:p14="http://schemas.microsoft.com/office/powerpoint/2010/main" val="103172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Now we need to set a working directory where we will install our application and its dependencies </a:t>
            </a:r>
            <a:endParaRPr dirty="0"/>
          </a:p>
        </p:txBody>
      </p:sp>
    </p:spTree>
    <p:extLst>
      <p:ext uri="{BB962C8B-B14F-4D97-AF65-F5344CB8AC3E}">
        <p14:creationId xmlns:p14="http://schemas.microsoft.com/office/powerpoint/2010/main" val="30636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Because we are using the python 3 base image, the pip command is already available for us to use</a:t>
            </a:r>
            <a:endParaRPr dirty="0"/>
          </a:p>
        </p:txBody>
      </p:sp>
    </p:spTree>
    <p:extLst>
      <p:ext uri="{BB962C8B-B14F-4D97-AF65-F5344CB8AC3E}">
        <p14:creationId xmlns:p14="http://schemas.microsoft.com/office/powerpoint/2010/main" val="1519118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6777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Because we are using the python 3 base image, the pip command is already available for us to use</a:t>
            </a:r>
            <a:endParaRPr dirty="0"/>
          </a:p>
        </p:txBody>
      </p:sp>
    </p:spTree>
    <p:extLst>
      <p:ext uri="{BB962C8B-B14F-4D97-AF65-F5344CB8AC3E}">
        <p14:creationId xmlns:p14="http://schemas.microsoft.com/office/powerpoint/2010/main" val="35062720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Because we are using the python 3 base image, the pip command is already available for us to use</a:t>
            </a:r>
            <a:endParaRPr dirty="0"/>
          </a:p>
        </p:txBody>
      </p:sp>
    </p:spTree>
    <p:extLst>
      <p:ext uri="{BB962C8B-B14F-4D97-AF65-F5344CB8AC3E}">
        <p14:creationId xmlns:p14="http://schemas.microsoft.com/office/powerpoint/2010/main" val="3018991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Because we are using the python 3 base image, the pip command is already available for us to use</a:t>
            </a:r>
            <a:endParaRPr dirty="0"/>
          </a:p>
        </p:txBody>
      </p:sp>
    </p:spTree>
    <p:extLst>
      <p:ext uri="{BB962C8B-B14F-4D97-AF65-F5344CB8AC3E}">
        <p14:creationId xmlns:p14="http://schemas.microsoft.com/office/powerpoint/2010/main" val="2476519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73597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614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Writing a docker file is like building up a stack of papers. Every command you write adds another layer to the docker image,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When you update one of the latest layers, all the previous ones remain unchanged. Instead of pulling all 800mbs of your image, consumers can pull only the changed layers.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Explain Cache!!!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13179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94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When you write a docker file it is important to keep that in mind. </a:t>
            </a:r>
          </a:p>
          <a:p>
            <a:pPr marL="0" lvl="0" indent="0" algn="l" rtl="0">
              <a:spcBef>
                <a:spcPts val="0"/>
              </a:spcBef>
              <a:spcAft>
                <a:spcPts val="0"/>
              </a:spcAft>
              <a:buNone/>
            </a:pPr>
            <a:endParaRPr lang="en-ZA" dirty="0"/>
          </a:p>
          <a:p>
            <a:pPr marL="0" lvl="0" indent="0" algn="l" rtl="0">
              <a:spcBef>
                <a:spcPts val="0"/>
              </a:spcBef>
              <a:spcAft>
                <a:spcPts val="0"/>
              </a:spcAft>
              <a:buNone/>
            </a:pPr>
            <a:r>
              <a:rPr lang="en-ZA" dirty="0"/>
              <a:t>Writing a docker file is like building up a stack of papers. Every command you write adds another layer to the docker image, </a:t>
            </a:r>
            <a:endParaRPr dirty="0"/>
          </a:p>
        </p:txBody>
      </p:sp>
    </p:spTree>
    <p:extLst>
      <p:ext uri="{BB962C8B-B14F-4D97-AF65-F5344CB8AC3E}">
        <p14:creationId xmlns:p14="http://schemas.microsoft.com/office/powerpoint/2010/main" val="2135112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For example doing your development workflow inside the container, or just stopping the container when you press </a:t>
            </a:r>
            <a:r>
              <a:rPr lang="en-ZA" dirty="0" err="1"/>
              <a:t>ctrl+c</a:t>
            </a:r>
            <a:endParaRPr lang="en-ZA" dirty="0"/>
          </a:p>
        </p:txBody>
      </p:sp>
    </p:spTree>
    <p:extLst>
      <p:ext uri="{BB962C8B-B14F-4D97-AF65-F5344CB8AC3E}">
        <p14:creationId xmlns:p14="http://schemas.microsoft.com/office/powerpoint/2010/main" val="1396129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428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dirty="0"/>
              <a:t>To share your containers with other people, you need to publish them to a container registry. Docker hub is the largest container registry and the default one. </a:t>
            </a:r>
          </a:p>
          <a:p>
            <a:pPr marL="139700" indent="0">
              <a:buNone/>
            </a:pPr>
            <a:endParaRPr lang="en-US" b="1" dirty="0"/>
          </a:p>
          <a:p>
            <a:pPr marL="139700" indent="0">
              <a:buNone/>
            </a:pPr>
            <a:r>
              <a:rPr lang="en-US" b="1" dirty="0"/>
              <a:t>Docker Hub</a:t>
            </a:r>
            <a:r>
              <a:rPr lang="en-US" dirty="0"/>
              <a:t> is a hosted repository service provided by </a:t>
            </a:r>
            <a:r>
              <a:rPr lang="en-US" b="1" dirty="0"/>
              <a:t>Docker</a:t>
            </a:r>
            <a:r>
              <a:rPr lang="en-US" dirty="0"/>
              <a:t> for finding and sharing container images with your team. You can publish your images there or pull other images from it. </a:t>
            </a:r>
          </a:p>
          <a:p>
            <a:pPr marL="139700" indent="0">
              <a:buNone/>
            </a:pPr>
            <a:endParaRPr lang="en-ZA" dirty="0"/>
          </a:p>
          <a:p>
            <a:pPr marL="139700" indent="0">
              <a:buNone/>
            </a:pPr>
            <a:r>
              <a:rPr lang="en-ZA" dirty="0"/>
              <a:t>You can use docker hub for free, but there are some limitations.  You can only get one private repository for free</a:t>
            </a:r>
          </a:p>
          <a:p>
            <a:pPr marL="139700" indent="0">
              <a:buNone/>
            </a:pPr>
            <a:endParaRPr lang="en-US" dirty="0"/>
          </a:p>
          <a:p>
            <a:pPr marL="139700" indent="0">
              <a:buNone/>
            </a:pPr>
            <a:endParaRPr lang="en-US" dirty="0"/>
          </a:p>
          <a:p>
            <a:pPr marL="139700" indent="0">
              <a:buNone/>
            </a:pPr>
            <a:r>
              <a:rPr lang="en-US" dirty="0"/>
              <a:t>When we use the docker pull and push commands it goes to </a:t>
            </a:r>
            <a:r>
              <a:rPr lang="en-US" dirty="0" err="1"/>
              <a:t>dockerhub</a:t>
            </a:r>
            <a:r>
              <a:rPr lang="en-US" dirty="0"/>
              <a:t> by default , but you can also point to other container registries: For example, a company might have a private registry for their own applications. </a:t>
            </a:r>
            <a:endParaRPr lang="en-ZA" dirty="0"/>
          </a:p>
        </p:txBody>
      </p:sp>
    </p:spTree>
    <p:extLst>
      <p:ext uri="{BB962C8B-B14F-4D97-AF65-F5344CB8AC3E}">
        <p14:creationId xmlns:p14="http://schemas.microsoft.com/office/powerpoint/2010/main" val="1492975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You can easily run your docker containers in the cloud. AWS, Azure and Google cloud platform all have tools  to easily deploy applications packaged into docker  containers</a:t>
            </a:r>
          </a:p>
        </p:txBody>
      </p:sp>
    </p:spTree>
    <p:extLst>
      <p:ext uri="{BB962C8B-B14F-4D97-AF65-F5344CB8AC3E}">
        <p14:creationId xmlns:p14="http://schemas.microsoft.com/office/powerpoint/2010/main" val="10122157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Container orchestration</a:t>
            </a:r>
            <a:r>
              <a:rPr lang="en-US" dirty="0"/>
              <a:t> is the automatic process of managing or scheduling the work of individual containers for applications based on microservices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one hand we have docker compose. Docker compose comes with a basic docker installation and is pretty simple to get started with. It is ideal for a local development environment where you need multiple containers talking to each other.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other hand we have Kubernetes. Kubernetes is incredibly powerful, but also quite complex.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container orchestration tool you might here about is </a:t>
            </a:r>
            <a:r>
              <a:rPr lang="en-US" dirty="0" err="1"/>
              <a:t>openshift</a:t>
            </a:r>
            <a:r>
              <a:rPr lang="en-US" dirty="0"/>
              <a:t>. </a:t>
            </a:r>
            <a:r>
              <a:rPr lang="en-US" dirty="0" err="1"/>
              <a:t>Openshift</a:t>
            </a:r>
            <a:r>
              <a:rPr lang="en-US" dirty="0"/>
              <a:t> is very similar to Kubernetes and is actually built on top of it but comes with a bunch of features to make your life easier. </a:t>
            </a:r>
            <a:endParaRPr dirty="0"/>
          </a:p>
        </p:txBody>
      </p:sp>
    </p:spTree>
    <p:extLst>
      <p:ext uri="{BB962C8B-B14F-4D97-AF65-F5344CB8AC3E}">
        <p14:creationId xmlns:p14="http://schemas.microsoft.com/office/powerpoint/2010/main" val="19054729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Container orchestration</a:t>
            </a:r>
            <a:r>
              <a:rPr lang="en-US" dirty="0"/>
              <a:t> is the automatic process of managing or scheduling the work of individual containers for applications based on microservices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one hand we have docker compose. Docker compose comes with a basic docker installation and is pretty simple to get started with. It is ideal for a local development environment where you need multiple containers talking to each other.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other hand we have Kubernetes. Kubernetes is incredibly powerful, but also quite complex.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container orchestration tool you might here about is </a:t>
            </a:r>
            <a:r>
              <a:rPr lang="en-US" dirty="0" err="1"/>
              <a:t>openshift</a:t>
            </a:r>
            <a:r>
              <a:rPr lang="en-US" dirty="0"/>
              <a:t>. </a:t>
            </a:r>
            <a:r>
              <a:rPr lang="en-US" dirty="0" err="1"/>
              <a:t>Openshift</a:t>
            </a:r>
            <a:r>
              <a:rPr lang="en-US" dirty="0"/>
              <a:t> is very similar to Kubernetes and is actually built on top of it but comes with a bunch of features to make your life easier.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3120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dirty="0"/>
              <a:t>Container orchestration</a:t>
            </a:r>
            <a:r>
              <a:rPr lang="en-US" dirty="0"/>
              <a:t> is the automatic process of managing or scheduling the work of individual containers for applications based on microservices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one hand we have docker compose. Docker compose comes with a basic docker installation and is pretty simple to get started with. It is ideal for a local development environment where you need multiple containers talking to each other, but it does not have that many features and is less suited to complex enterprise architectures with many more containers.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other hand we have Kubernetes. Kubernetes is incredibly powerful, but also quite complex. It has many more features and concepts, but allows you to replicate and scale up groups of containers, load balance between them or upgraded them/.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container orchestration tool you might here about is </a:t>
            </a:r>
            <a:r>
              <a:rPr lang="en-US" dirty="0" err="1"/>
              <a:t>openshift</a:t>
            </a:r>
            <a:r>
              <a:rPr lang="en-US" dirty="0"/>
              <a:t>. </a:t>
            </a:r>
            <a:r>
              <a:rPr lang="en-US" dirty="0" err="1"/>
              <a:t>Openshift</a:t>
            </a:r>
            <a:r>
              <a:rPr lang="en-US" dirty="0"/>
              <a:t> is very similar to Kubernetes and is actually built on top of it but  is a commercial product distributed by </a:t>
            </a:r>
            <a:r>
              <a:rPr lang="en-US" dirty="0" err="1"/>
              <a:t>readhat</a:t>
            </a:r>
            <a:r>
              <a:rPr lang="en-US" dirty="0"/>
              <a:t>. It comes with more productivity and security features to streamline your work process and also enterprise support from </a:t>
            </a:r>
            <a:r>
              <a:rPr lang="en-US" dirty="0" err="1"/>
              <a:t>redhat</a:t>
            </a:r>
            <a:r>
              <a:rPr lang="en-US" dirty="0"/>
              <a:t>. </a:t>
            </a:r>
            <a:endParaRPr dirty="0"/>
          </a:p>
        </p:txBody>
      </p:sp>
    </p:spTree>
    <p:extLst>
      <p:ext uri="{BB962C8B-B14F-4D97-AF65-F5344CB8AC3E}">
        <p14:creationId xmlns:p14="http://schemas.microsoft.com/office/powerpoint/2010/main" val="2307047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49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20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10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container</a:t>
            </a:r>
            <a:r>
              <a:rPr lang="en-US" dirty="0"/>
              <a:t> -&gt; installed instance of that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container contains: a docker image, an execution env and a set of instructions.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container is basically an image that is running in your host OS. A Docker container containerized (wraps) an application’s software into an invisible box with everything the application needs to run. That includes the operating system, application code, runtime, system tools, system libraries, and etc.</a:t>
            </a:r>
            <a:endParaRPr dirty="0"/>
          </a:p>
        </p:txBody>
      </p:sp>
    </p:spTree>
    <p:extLst>
      <p:ext uri="{BB962C8B-B14F-4D97-AF65-F5344CB8AC3E}">
        <p14:creationId xmlns:p14="http://schemas.microsoft.com/office/powerpoint/2010/main" val="151433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Virtual machines</a:t>
            </a:r>
          </a:p>
          <a:p>
            <a:pPr marL="139700" indent="0">
              <a:buNone/>
            </a:pPr>
            <a:r>
              <a:rPr lang="en-US" dirty="0"/>
              <a:t>A VM isolates an entire system and has its own resources.</a:t>
            </a:r>
          </a:p>
          <a:p>
            <a:pPr marL="139700" indent="0">
              <a:buNone/>
            </a:pPr>
            <a:r>
              <a:rPr lang="en-US" dirty="0"/>
              <a:t>Each VM has its own OS, making each VM take up a lot of space</a:t>
            </a:r>
          </a:p>
          <a:p>
            <a:endParaRPr lang="en-US" dirty="0"/>
          </a:p>
          <a:p>
            <a:r>
              <a:rPr lang="en-US" dirty="0"/>
              <a:t>Docker</a:t>
            </a:r>
          </a:p>
          <a:p>
            <a:pPr marL="139700" indent="0">
              <a:buNone/>
            </a:pPr>
            <a:r>
              <a:rPr lang="en-US" dirty="0"/>
              <a:t>With Docker, the kernel will share  the resources of the host system. Docker is not a VM but in terms of use, can be related to a VM.</a:t>
            </a:r>
          </a:p>
          <a:p>
            <a:pPr marL="139700" indent="0">
              <a:buNone/>
            </a:pPr>
            <a:r>
              <a:rPr lang="en-US" dirty="0"/>
              <a:t>All containers share the same OS</a:t>
            </a:r>
          </a:p>
          <a:p>
            <a:pPr marL="139700" indent="0">
              <a:buNone/>
            </a:pPr>
            <a:r>
              <a:rPr lang="en-US" dirty="0"/>
              <a:t>A partnership between Docker Inc and Microsoft helped make Docker accessible to most OSs.</a:t>
            </a:r>
          </a:p>
          <a:p>
            <a:endParaRPr lang="en-US" dirty="0"/>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65091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a:solidFill>
                  <a:srgbClr val="000000"/>
                </a:solidFill>
                <a:effectLst/>
                <a:latin typeface="Arial"/>
                <a:ea typeface="Arial"/>
                <a:cs typeface="Arial"/>
                <a:sym typeface="Arial"/>
              </a:rPr>
              <a:t>Images</a:t>
            </a:r>
            <a:r>
              <a:rPr lang="en-US" sz="1100" b="0" i="0" u="none" strike="noStrike" cap="none" dirty="0">
                <a:solidFill>
                  <a:srgbClr val="000000"/>
                </a:solidFill>
                <a:effectLst/>
                <a:latin typeface="Arial"/>
                <a:ea typeface="Arial"/>
                <a:cs typeface="Arial"/>
                <a:sym typeface="Arial"/>
              </a:rPr>
              <a:t> - the basis of a container. The blueprints of our application which form the basis of containers. </a:t>
            </a:r>
          </a:p>
          <a:p>
            <a:r>
              <a:rPr lang="en-US" sz="1100" b="0" i="0" u="none" strike="noStrike" cap="none" dirty="0">
                <a:solidFill>
                  <a:srgbClr val="000000"/>
                </a:solidFill>
                <a:effectLst/>
                <a:latin typeface="Arial"/>
                <a:ea typeface="Arial"/>
                <a:cs typeface="Arial"/>
                <a:sym typeface="Arial"/>
              </a:rPr>
              <a:t>Images are read-only templates that you build from a set of instructions written in your </a:t>
            </a:r>
            <a:r>
              <a:rPr lang="en-US" sz="1100" b="0" i="0" u="none" strike="noStrike" cap="none" dirty="0" err="1">
                <a:solidFill>
                  <a:srgbClr val="000000"/>
                </a:solidFill>
                <a:effectLst/>
                <a:latin typeface="Arial"/>
                <a:ea typeface="Arial"/>
                <a:cs typeface="Arial"/>
                <a:sym typeface="Arial"/>
              </a:rPr>
              <a:t>Dockerfile</a:t>
            </a:r>
            <a:r>
              <a:rPr lang="en-US" sz="1100" b="0" i="0" u="none" strike="noStrike" cap="none" dirty="0">
                <a:solidFill>
                  <a:srgbClr val="000000"/>
                </a:solidFill>
                <a:effectLst/>
                <a:latin typeface="Arial"/>
                <a:ea typeface="Arial"/>
                <a:cs typeface="Arial"/>
                <a:sym typeface="Arial"/>
              </a:rPr>
              <a:t>. Images define both what you want your packaged application and its dependencies to look like *and* what processes to run when it’s launched.</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81331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solidFill>
                  <a:schemeClr val="tx1"/>
                </a:solidFill>
              </a:defRPr>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chemeClr val="tx1"/>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room&#10;&#10;Description automatically generated">
            <a:extLst>
              <a:ext uri="{FF2B5EF4-FFF2-40B4-BE49-F238E27FC236}">
                <a16:creationId xmlns:a16="http://schemas.microsoft.com/office/drawing/2014/main" id="{0CC8060C-8274-4571-81E7-52AE9D5CCB7F}"/>
              </a:ext>
            </a:extLst>
          </p:cNvPr>
          <p:cNvPicPr>
            <a:picLocks noChangeAspect="1"/>
          </p:cNvPicPr>
          <p:nvPr userDrawn="1"/>
        </p:nvPicPr>
        <p:blipFill>
          <a:blip r:embed="rId2"/>
          <a:stretch>
            <a:fillRect/>
          </a:stretch>
        </p:blipFill>
        <p:spPr>
          <a:xfrm>
            <a:off x="7741024" y="46966"/>
            <a:ext cx="1219200" cy="1219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chemeClr val="tx1"/>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solidFill>
                  <a:schemeClr val="tx1"/>
                </a:solidFill>
              </a:defRPr>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chemeClr val="tx1"/>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sz="2400" b="1">
                <a:solidFill>
                  <a:schemeClr val="tx1"/>
                </a:solidFill>
              </a:defRPr>
            </a:lvl1pPr>
            <a:lvl2pPr marL="914400" lvl="1" indent="-381000" algn="ctr" rtl="0">
              <a:spcBef>
                <a:spcPts val="0"/>
              </a:spcBef>
              <a:spcAft>
                <a:spcPts val="0"/>
              </a:spcAft>
              <a:buSzPts val="2400"/>
              <a:buChar char="▫"/>
              <a:defRPr b="1"/>
            </a:lvl2pPr>
            <a:lvl3pPr marL="1371600" lvl="2" indent="-381000" algn="ctr" rtl="0">
              <a:spcBef>
                <a:spcPts val="0"/>
              </a:spcBef>
              <a:spcAft>
                <a:spcPts val="0"/>
              </a:spcAft>
              <a:buSzPts val="2400"/>
              <a:buChar char="■"/>
              <a:defRPr b="1"/>
            </a:lvl3pPr>
            <a:lvl4pPr marL="1828800" lvl="3" indent="-381000" algn="ctr" rtl="0">
              <a:spcBef>
                <a:spcPts val="0"/>
              </a:spcBef>
              <a:spcAft>
                <a:spcPts val="0"/>
              </a:spcAft>
              <a:buSzPts val="2400"/>
              <a:buChar char="●"/>
              <a:defRPr sz="2400" b="1"/>
            </a:lvl4pPr>
            <a:lvl5pPr marL="2286000" lvl="4" indent="-381000" algn="ctr" rtl="0">
              <a:spcBef>
                <a:spcPts val="0"/>
              </a:spcBef>
              <a:spcAft>
                <a:spcPts val="0"/>
              </a:spcAft>
              <a:buSzPts val="2400"/>
              <a:buChar char="○"/>
              <a:defRPr sz="2400" b="1"/>
            </a:lvl5pPr>
            <a:lvl6pPr marL="2743200" lvl="5" indent="-381000" algn="ctr" rtl="0">
              <a:spcBef>
                <a:spcPts val="0"/>
              </a:spcBef>
              <a:spcAft>
                <a:spcPts val="0"/>
              </a:spcAft>
              <a:buSzPts val="2400"/>
              <a:buChar char="■"/>
              <a:defRPr sz="2400" b="1"/>
            </a:lvl6pPr>
            <a:lvl7pPr marL="3200400" lvl="6" indent="-381000" algn="ctr" rtl="0">
              <a:spcBef>
                <a:spcPts val="0"/>
              </a:spcBef>
              <a:spcAft>
                <a:spcPts val="0"/>
              </a:spcAft>
              <a:buSzPts val="2400"/>
              <a:buChar char="●"/>
              <a:defRPr sz="2400" b="1"/>
            </a:lvl7pPr>
            <a:lvl8pPr marL="3657600" lvl="7" indent="-381000" algn="ctr" rtl="0">
              <a:spcBef>
                <a:spcPts val="0"/>
              </a:spcBef>
              <a:spcAft>
                <a:spcPts val="0"/>
              </a:spcAft>
              <a:buSzPts val="2400"/>
              <a:buChar char="○"/>
              <a:defRPr sz="2400" b="1"/>
            </a:lvl8pPr>
            <a:lvl9pPr marL="4114800" lvl="8" indent="-381000" algn="ctr">
              <a:spcBef>
                <a:spcPts val="0"/>
              </a:spcBef>
              <a:spcAft>
                <a:spcPts val="0"/>
              </a:spcAft>
              <a:buSzPts val="2400"/>
              <a:buChar char="■"/>
              <a:defRPr sz="2400" b="1"/>
            </a:lvl9pPr>
          </a:lstStyle>
          <a:p>
            <a:endParaRPr/>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400000">
              <a:off x="3754950" y="1132925"/>
              <a:ext cx="1480500" cy="14805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4"/>
            <p:cNvCxnSpPr>
              <a:endCxn id="30" idx="1"/>
            </p:cNvCxnSpPr>
            <p:nvPr/>
          </p:nvCxnSpPr>
          <p:spPr>
            <a:xfrm>
              <a:off x="3890221" y="1267893"/>
              <a:ext cx="211800" cy="212100"/>
            </a:xfrm>
            <a:prstGeom prst="straightConnector1">
              <a:avLst/>
            </a:prstGeom>
            <a:noFill/>
            <a:ln w="9525" cap="flat" cmpd="sng">
              <a:solidFill>
                <a:schemeClr val="tx1"/>
              </a:solidFill>
              <a:prstDash val="dash"/>
              <a:round/>
              <a:headEnd type="none" w="med" len="med"/>
              <a:tailEnd type="none" w="med" len="med"/>
            </a:ln>
          </p:spPr>
        </p:cxnSp>
        <p:cxnSp>
          <p:nvCxnSpPr>
            <p:cNvPr id="33" name="Google Shape;33;p4"/>
            <p:cNvCxnSpPr/>
            <p:nvPr/>
          </p:nvCxnSpPr>
          <p:spPr>
            <a:xfrm>
              <a:off x="5335889" y="1276425"/>
              <a:ext cx="0" cy="1393500"/>
            </a:xfrm>
            <a:prstGeom prst="straightConnector1">
              <a:avLst/>
            </a:prstGeom>
            <a:noFill/>
            <a:ln w="9525" cap="flat" cmpd="sng">
              <a:solidFill>
                <a:schemeClr val="tx1"/>
              </a:solidFill>
              <a:prstDash val="solid"/>
              <a:round/>
              <a:headEnd type="triangle" w="sm" len="sm"/>
              <a:tailEnd type="triangle" w="sm" len="sm"/>
            </a:ln>
          </p:spPr>
        </p:cxnSp>
        <p:sp>
          <p:nvSpPr>
            <p:cNvPr id="34" name="Google Shape;34;p4"/>
            <p:cNvSpPr/>
            <p:nvPr/>
          </p:nvSpPr>
          <p:spPr>
            <a:xfrm>
              <a:off x="4222975" y="1683233"/>
              <a:ext cx="698050" cy="549924"/>
            </a:xfrm>
            <a:prstGeom prst="rect">
              <a:avLst/>
            </a:prstGeom>
            <a:ln>
              <a:solidFill>
                <a:schemeClr val="tx1"/>
              </a:solidFill>
            </a:ln>
          </p:spPr>
          <p:txBody>
            <a:bodyPr>
              <a:prstTxWarp prst="textPlain">
                <a:avLst/>
              </a:prstTxWarp>
            </a:bodyPr>
            <a:lstStyle/>
            <a:p>
              <a:pPr lvl="0" algn="ctr"/>
              <a:r>
                <a:rPr b="1" i="0">
                  <a:ln w="19050" cap="flat" cmpd="sng">
                    <a:solidFill>
                      <a:schemeClr val="tx1"/>
                    </a:solidFill>
                    <a:prstDash val="solid"/>
                    <a:round/>
                    <a:headEnd type="none" w="sm" len="sm"/>
                    <a:tailEnd type="none" w="sm" len="sm"/>
                  </a:ln>
                  <a:solidFill>
                    <a:schemeClr val="bg1"/>
                  </a:solid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w="9525" cap="flat" cmpd="sng">
              <a:solidFill>
                <a:schemeClr val="tx1"/>
              </a:solidFill>
              <a:prstDash val="dash"/>
              <a:round/>
              <a:headEnd type="none" w="med" len="med"/>
              <a:tailEnd type="none" w="med" len="med"/>
            </a:ln>
          </p:spPr>
        </p:cxnSp>
        <p:cxnSp>
          <p:nvCxnSpPr>
            <p:cNvPr id="36" name="Google Shape;36;p4"/>
            <p:cNvCxnSpPr/>
            <p:nvPr/>
          </p:nvCxnSpPr>
          <p:spPr>
            <a:xfrm>
              <a:off x="4244700" y="1591869"/>
              <a:ext cx="654600" cy="0"/>
            </a:xfrm>
            <a:prstGeom prst="straightConnector1">
              <a:avLst/>
            </a:prstGeom>
            <a:noFill/>
            <a:ln w="9525" cap="flat" cmpd="sng">
              <a:solidFill>
                <a:schemeClr val="tx1"/>
              </a:solidFill>
              <a:prstDash val="solid"/>
              <a:round/>
              <a:headEnd type="triangle" w="sm" len="sm"/>
              <a:tailEnd type="triangle" w="sm" len="sm"/>
            </a:ln>
          </p:spPr>
        </p:cxnSp>
      </p:grpSp>
      <p:sp>
        <p:nvSpPr>
          <p:cNvPr id="37" name="Google Shape;37;p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tx1"/>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4" name="Google Shape;44;p6"/>
          <p:cNvSpPr txBox="1">
            <a:spLocks noGrp="1"/>
          </p:cNvSpPr>
          <p:nvPr>
            <p:ph type="body" idx="1"/>
          </p:nvPr>
        </p:nvSpPr>
        <p:spPr>
          <a:xfrm>
            <a:off x="420778"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5" name="Google Shape;45;p6"/>
          <p:cNvSpPr txBox="1">
            <a:spLocks noGrp="1"/>
          </p:cNvSpPr>
          <p:nvPr>
            <p:ph type="body" idx="2"/>
          </p:nvPr>
        </p:nvSpPr>
        <p:spPr>
          <a:xfrm>
            <a:off x="4731381"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6" name="Google Shape;46;p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solidFill>
                  <a:schemeClr val="tx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9" name="Google Shape;49;p7"/>
          <p:cNvSpPr txBox="1">
            <a:spLocks noGrp="1"/>
          </p:cNvSpPr>
          <p:nvPr>
            <p:ph type="body" idx="1"/>
          </p:nvPr>
        </p:nvSpPr>
        <p:spPr>
          <a:xfrm>
            <a:off x="457200"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solidFill>
                  <a:schemeClr val="tx1"/>
                </a:solidFill>
              </a:defRPr>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0" name="Google Shape;50;p7"/>
          <p:cNvSpPr txBox="1">
            <a:spLocks noGrp="1"/>
          </p:cNvSpPr>
          <p:nvPr>
            <p:ph type="body" idx="2"/>
          </p:nvPr>
        </p:nvSpPr>
        <p:spPr>
          <a:xfrm>
            <a:off x="3223964"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solidFill>
                  <a:schemeClr val="tx1"/>
                </a:solidFill>
              </a:defRPr>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 name="Google Shape;51;p7"/>
          <p:cNvSpPr txBox="1">
            <a:spLocks noGrp="1"/>
          </p:cNvSpPr>
          <p:nvPr>
            <p:ph type="body" idx="3"/>
          </p:nvPr>
        </p:nvSpPr>
        <p:spPr>
          <a:xfrm>
            <a:off x="5990727" y="1234143"/>
            <a:ext cx="2631900" cy="3348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solidFill>
                  <a:schemeClr val="tx1"/>
                </a:solidFill>
              </a:defRPr>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2" name="Google Shape;52;p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1"/>
      </p:bgRef>
    </p:bg>
    <p:spTree>
      <p:nvGrpSpPr>
        <p:cNvPr id="1" name="Shape 5"/>
        <p:cNvGrpSpPr/>
        <p:nvPr/>
      </p:nvGrpSpPr>
      <p:grpSpPr>
        <a:xfrm>
          <a:off x="0" y="0"/>
          <a:ext cx="0" cy="0"/>
          <a:chOff x="0" y="0"/>
          <a:chExt cx="0" cy="0"/>
        </a:xfrm>
      </p:grpSpPr>
      <p:pic>
        <p:nvPicPr>
          <p:cNvPr id="6" name="Google Shape;6;p1"/>
          <p:cNvPicPr preferRelativeResize="0"/>
          <p:nvPr/>
        </p:nvPicPr>
        <p:blipFill>
          <a:blip r:embed="rId9">
            <a:alphaModFix/>
          </a:blip>
          <a:stretch>
            <a:fillRect/>
          </a:stretch>
        </p:blipFill>
        <p:spPr>
          <a:xfrm>
            <a:off x="0" y="0"/>
            <a:ext cx="9141767" cy="5143500"/>
          </a:xfrm>
          <a:prstGeom prst="rect">
            <a:avLst/>
          </a:prstGeom>
          <a:noFill/>
          <a:ln>
            <a:noFill/>
          </a:ln>
          <a:effectLst>
            <a:innerShdw blurRad="63500" dist="50800" dir="13500000">
              <a:prstClr val="black">
                <a:alpha val="50000"/>
              </a:prstClr>
            </a:innerShdw>
          </a:effectLst>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
        <p:nvSpPr>
          <p:cNvPr id="2" name="Rectangle 1">
            <a:extLst>
              <a:ext uri="{FF2B5EF4-FFF2-40B4-BE49-F238E27FC236}">
                <a16:creationId xmlns:a16="http://schemas.microsoft.com/office/drawing/2014/main" id="{7DC5D3C4-36CB-4580-AFDC-28C44108C08A}"/>
              </a:ext>
            </a:extLst>
          </p:cNvPr>
          <p:cNvSpPr/>
          <p:nvPr userDrawn="1"/>
        </p:nvSpPr>
        <p:spPr>
          <a:xfrm>
            <a:off x="91700" y="96300"/>
            <a:ext cx="8960600" cy="494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stborn94/docker-flask-demo"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napsgfoundation.org/carat/gis-basic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napsgfoundation.org/carat/gis-basic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TO DOCKER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TERMINOLOGY</a:t>
            </a:r>
            <a:endParaRPr/>
          </a:p>
        </p:txBody>
      </p:sp>
      <p:sp>
        <p:nvSpPr>
          <p:cNvPr id="152" name="Google Shape;152;p20"/>
          <p:cNvSpPr txBox="1">
            <a:spLocks noGrp="1"/>
          </p:cNvSpPr>
          <p:nvPr>
            <p:ph type="body" idx="1"/>
          </p:nvPr>
        </p:nvSpPr>
        <p:spPr>
          <a:xfrm>
            <a:off x="426349" y="1182788"/>
            <a:ext cx="5577565" cy="3725700"/>
          </a:xfrm>
          <a:prstGeom prst="rect">
            <a:avLst/>
          </a:prstGeom>
        </p:spPr>
        <p:txBody>
          <a:bodyPr spcFirstLastPara="1" wrap="square" lIns="91425" tIns="91425" rIns="91425" bIns="91425" anchor="t" anchorCtr="0">
            <a:noAutofit/>
          </a:bodyPr>
          <a:lstStyle/>
          <a:p>
            <a:pPr marL="342900" indent="-342900">
              <a:buClrTx/>
            </a:pPr>
            <a:r>
              <a:rPr lang="en-US" sz="1600" dirty="0"/>
              <a:t>Docker client – command line tool</a:t>
            </a:r>
          </a:p>
          <a:p>
            <a:pPr marL="342900" indent="-342900">
              <a:buClr>
                <a:schemeClr val="tx1"/>
              </a:buClr>
            </a:pPr>
            <a:endParaRPr lang="en-US" sz="1600" dirty="0"/>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descr="A picture containing waterfall chart&#10;&#10;Description automatically generated">
            <a:extLst>
              <a:ext uri="{FF2B5EF4-FFF2-40B4-BE49-F238E27FC236}">
                <a16:creationId xmlns:a16="http://schemas.microsoft.com/office/drawing/2014/main" id="{C51BAFF0-22EF-47C1-BB87-B8239C145EA2}"/>
              </a:ext>
            </a:extLst>
          </p:cNvPr>
          <p:cNvPicPr>
            <a:picLocks noChangeAspect="1"/>
          </p:cNvPicPr>
          <p:nvPr/>
        </p:nvPicPr>
        <p:blipFill rotWithShape="1">
          <a:blip r:embed="rId3"/>
          <a:srcRect t="-57" b="41562"/>
          <a:stretch/>
        </p:blipFill>
        <p:spPr>
          <a:xfrm>
            <a:off x="699929" y="1698500"/>
            <a:ext cx="7569969" cy="3209988"/>
          </a:xfrm>
          <a:prstGeom prst="rect">
            <a:avLst/>
          </a:prstGeom>
        </p:spPr>
      </p:pic>
    </p:spTree>
    <p:extLst>
      <p:ext uri="{BB962C8B-B14F-4D97-AF65-F5344CB8AC3E}">
        <p14:creationId xmlns:p14="http://schemas.microsoft.com/office/powerpoint/2010/main" val="362828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TERMINOLOGY</a:t>
            </a:r>
            <a:endParaRPr/>
          </a:p>
        </p:txBody>
      </p:sp>
      <p:sp>
        <p:nvSpPr>
          <p:cNvPr id="152" name="Google Shape;152;p20"/>
          <p:cNvSpPr txBox="1">
            <a:spLocks noGrp="1"/>
          </p:cNvSpPr>
          <p:nvPr>
            <p:ph type="body" idx="1"/>
          </p:nvPr>
        </p:nvSpPr>
        <p:spPr>
          <a:xfrm>
            <a:off x="404331" y="923968"/>
            <a:ext cx="2555180" cy="3725700"/>
          </a:xfrm>
          <a:prstGeom prst="rect">
            <a:avLst/>
          </a:prstGeom>
        </p:spPr>
        <p:txBody>
          <a:bodyPr spcFirstLastPara="1" wrap="square" lIns="91425" tIns="91425" rIns="91425" bIns="91425" anchor="t" anchorCtr="0">
            <a:noAutofit/>
          </a:bodyPr>
          <a:lstStyle/>
          <a:p>
            <a:pPr marL="342900" indent="-342900">
              <a:buClrTx/>
            </a:pPr>
            <a:r>
              <a:rPr lang="en-US" sz="1600" dirty="0"/>
              <a:t>Docker daemon</a:t>
            </a:r>
          </a:p>
          <a:p>
            <a:pPr marL="800100" lvl="1" indent="-342900">
              <a:buClrTx/>
            </a:pPr>
            <a:r>
              <a:rPr lang="en-US" sz="1600" dirty="0">
                <a:solidFill>
                  <a:srgbClr val="000000"/>
                </a:solidFill>
                <a:latin typeface="Arial"/>
                <a:ea typeface="Arial"/>
                <a:cs typeface="Arial"/>
                <a:sym typeface="Arial"/>
              </a:rPr>
              <a:t>background service running on the host</a:t>
            </a:r>
            <a:endParaRPr lang="en-US" sz="1600" dirty="0"/>
          </a:p>
          <a:p>
            <a:pPr marL="342900" indent="-342900">
              <a:buClr>
                <a:schemeClr val="tx1"/>
              </a:buClr>
            </a:pPr>
            <a:endParaRPr lang="en-US" sz="1600" dirty="0"/>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descr="Diagram&#10;&#10;Description automatically generated">
            <a:extLst>
              <a:ext uri="{FF2B5EF4-FFF2-40B4-BE49-F238E27FC236}">
                <a16:creationId xmlns:a16="http://schemas.microsoft.com/office/drawing/2014/main" id="{D61F5E42-F5BE-42CE-A11A-F18B30EC7D90}"/>
              </a:ext>
            </a:extLst>
          </p:cNvPr>
          <p:cNvPicPr>
            <a:picLocks noChangeAspect="1"/>
          </p:cNvPicPr>
          <p:nvPr/>
        </p:nvPicPr>
        <p:blipFill rotWithShape="1">
          <a:blip r:embed="rId3"/>
          <a:srcRect l="3478" t="12425" r="2605" b="6141"/>
          <a:stretch/>
        </p:blipFill>
        <p:spPr>
          <a:xfrm>
            <a:off x="3245661" y="1150552"/>
            <a:ext cx="5277496" cy="3491015"/>
          </a:xfrm>
          <a:prstGeom prst="rect">
            <a:avLst/>
          </a:prstGeom>
        </p:spPr>
      </p:pic>
    </p:spTree>
    <p:extLst>
      <p:ext uri="{BB962C8B-B14F-4D97-AF65-F5344CB8AC3E}">
        <p14:creationId xmlns:p14="http://schemas.microsoft.com/office/powerpoint/2010/main" val="732065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TERMINOLOGY</a:t>
            </a:r>
            <a:endParaRPr/>
          </a:p>
        </p:txBody>
      </p:sp>
      <p:sp>
        <p:nvSpPr>
          <p:cNvPr id="152" name="Google Shape;152;p20"/>
          <p:cNvSpPr txBox="1">
            <a:spLocks noGrp="1"/>
          </p:cNvSpPr>
          <p:nvPr>
            <p:ph type="body" idx="1"/>
          </p:nvPr>
        </p:nvSpPr>
        <p:spPr>
          <a:xfrm>
            <a:off x="404330" y="1061817"/>
            <a:ext cx="5577565" cy="3725700"/>
          </a:xfrm>
          <a:prstGeom prst="rect">
            <a:avLst/>
          </a:prstGeom>
        </p:spPr>
        <p:txBody>
          <a:bodyPr spcFirstLastPara="1" wrap="square" lIns="91425" tIns="91425" rIns="91425" bIns="91425" anchor="t" anchorCtr="0">
            <a:noAutofit/>
          </a:bodyPr>
          <a:lstStyle/>
          <a:p>
            <a:pPr marL="342900" indent="-342900">
              <a:buClrTx/>
            </a:pPr>
            <a:r>
              <a:rPr lang="en-US" sz="1600" dirty="0"/>
              <a:t>Docker Hub – registry of Docker images</a:t>
            </a:r>
          </a:p>
          <a:p>
            <a:pPr marL="342900" indent="-342900">
              <a:buClr>
                <a:schemeClr val="tx1"/>
              </a:buClr>
            </a:pPr>
            <a:endParaRPr lang="en-US" sz="1600" dirty="0"/>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descr="Graphical user interface, website&#10;&#10;Description automatically generated">
            <a:extLst>
              <a:ext uri="{FF2B5EF4-FFF2-40B4-BE49-F238E27FC236}">
                <a16:creationId xmlns:a16="http://schemas.microsoft.com/office/drawing/2014/main" id="{7AFB66AD-33FE-4A3E-B55D-02FB3CF5C782}"/>
              </a:ext>
            </a:extLst>
          </p:cNvPr>
          <p:cNvPicPr>
            <a:picLocks noChangeAspect="1"/>
          </p:cNvPicPr>
          <p:nvPr/>
        </p:nvPicPr>
        <p:blipFill rotWithShape="1">
          <a:blip r:embed="rId3"/>
          <a:srcRect b="17098"/>
          <a:stretch/>
        </p:blipFill>
        <p:spPr>
          <a:xfrm>
            <a:off x="1419510" y="1645061"/>
            <a:ext cx="6199239" cy="3212074"/>
          </a:xfrm>
          <a:prstGeom prst="rect">
            <a:avLst/>
          </a:prstGeom>
        </p:spPr>
      </p:pic>
    </p:spTree>
    <p:extLst>
      <p:ext uri="{BB962C8B-B14F-4D97-AF65-F5344CB8AC3E}">
        <p14:creationId xmlns:p14="http://schemas.microsoft.com/office/powerpoint/2010/main" val="1852332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1035264" y="1523921"/>
            <a:ext cx="7205700" cy="830133"/>
          </a:xfrm>
          <a:prstGeom prst="rect">
            <a:avLst/>
          </a:prstGeom>
        </p:spPr>
        <p:txBody>
          <a:bodyPr spcFirstLastPara="1" wrap="square" lIns="91425" tIns="91425" rIns="91425" bIns="91425" anchor="t" anchorCtr="0">
            <a:noAutofit/>
          </a:bodyPr>
          <a:lstStyle/>
          <a:p>
            <a:r>
              <a:rPr lang="en-ZA" sz="6000" dirty="0"/>
              <a:t>2</a:t>
            </a:r>
            <a:br>
              <a:rPr lang="en-US" dirty="0"/>
            </a:br>
            <a:r>
              <a:rPr lang="en-ZA" dirty="0"/>
              <a:t>Benefits of Docker?</a:t>
            </a:r>
            <a:endParaRPr sz="4400"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Let’s </a:t>
            </a:r>
            <a:r>
              <a:rPr lang="en-ZA"/>
              <a:t>talk about the advantages of Docker</a:t>
            </a:r>
            <a:endParaRPr/>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54151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descr="A picture containing diagram&#10;&#10;Description automatically generated">
            <a:extLst>
              <a:ext uri="{FF2B5EF4-FFF2-40B4-BE49-F238E27FC236}">
                <a16:creationId xmlns:a16="http://schemas.microsoft.com/office/drawing/2014/main" id="{6C1E4618-CC57-4A0E-9547-6F405AA765BF}"/>
              </a:ext>
            </a:extLst>
          </p:cNvPr>
          <p:cNvPicPr>
            <a:picLocks noChangeAspect="1"/>
          </p:cNvPicPr>
          <p:nvPr/>
        </p:nvPicPr>
        <p:blipFill>
          <a:blip r:embed="rId3"/>
          <a:stretch>
            <a:fillRect/>
          </a:stretch>
        </p:blipFill>
        <p:spPr>
          <a:xfrm>
            <a:off x="431517" y="563526"/>
            <a:ext cx="8091640" cy="4736797"/>
          </a:xfrm>
          <a:prstGeom prst="rect">
            <a:avLst/>
          </a:prstGeom>
        </p:spPr>
      </p:pic>
    </p:spTree>
    <p:extLst>
      <p:ext uri="{BB962C8B-B14F-4D97-AF65-F5344CB8AC3E}">
        <p14:creationId xmlns:p14="http://schemas.microsoft.com/office/powerpoint/2010/main" val="4053187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BENEFITS</a:t>
            </a:r>
            <a:endParaRPr/>
          </a:p>
        </p:txBody>
      </p:sp>
      <p:sp>
        <p:nvSpPr>
          <p:cNvPr id="152" name="Google Shape;152;p20"/>
          <p:cNvSpPr txBox="1">
            <a:spLocks noGrp="1"/>
          </p:cNvSpPr>
          <p:nvPr>
            <p:ph type="body" idx="1"/>
          </p:nvPr>
        </p:nvSpPr>
        <p:spPr>
          <a:xfrm>
            <a:off x="426349" y="1182788"/>
            <a:ext cx="8455101" cy="3725700"/>
          </a:xfrm>
          <a:prstGeom prst="rect">
            <a:avLst/>
          </a:prstGeom>
        </p:spPr>
        <p:txBody>
          <a:bodyPr spcFirstLastPara="1" wrap="square" lIns="91425" tIns="91425" rIns="91425" bIns="91425" anchor="t" anchorCtr="0">
            <a:noAutofit/>
          </a:bodyPr>
          <a:lstStyle/>
          <a:p>
            <a:pPr marL="342900" indent="-342900">
              <a:buClrTx/>
            </a:pPr>
            <a:r>
              <a:rPr lang="en-US" sz="1600" dirty="0"/>
              <a:t>Containers are independent of their host</a:t>
            </a:r>
          </a:p>
          <a:p>
            <a:pPr marL="342900" indent="-342900">
              <a:buClrTx/>
            </a:pPr>
            <a:r>
              <a:rPr lang="en-US" sz="1600" dirty="0"/>
              <a:t>Containers are very light weight</a:t>
            </a:r>
          </a:p>
          <a:p>
            <a:pPr marL="800100" lvl="1" indent="-342900">
              <a:buClrTx/>
            </a:pPr>
            <a:r>
              <a:rPr lang="en-US" sz="1600" dirty="0">
                <a:solidFill>
                  <a:schemeClr val="tx1"/>
                </a:solidFill>
              </a:rPr>
              <a:t>Host operating system and resources is shared</a:t>
            </a:r>
          </a:p>
          <a:p>
            <a:pPr marL="342900" indent="-342900">
              <a:buClrTx/>
            </a:pPr>
            <a:r>
              <a:rPr lang="en-US" sz="1600" dirty="0"/>
              <a:t>No provisioned RAM for applications – use when required basis</a:t>
            </a:r>
          </a:p>
          <a:p>
            <a:pPr marL="342900" indent="-342900">
              <a:buClrTx/>
            </a:pPr>
            <a:r>
              <a:rPr lang="en-US" sz="1600" dirty="0"/>
              <a:t>Versioning of software is much easier</a:t>
            </a:r>
          </a:p>
          <a:p>
            <a:pPr marL="0" indent="0">
              <a:buNone/>
            </a:pPr>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6258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ext Placeholder 2">
            <a:extLst>
              <a:ext uri="{FF2B5EF4-FFF2-40B4-BE49-F238E27FC236}">
                <a16:creationId xmlns:a16="http://schemas.microsoft.com/office/drawing/2014/main" id="{C18F7D61-FA70-449B-847B-4ECCEE4E2772}"/>
              </a:ext>
            </a:extLst>
          </p:cNvPr>
          <p:cNvSpPr>
            <a:spLocks noGrp="1"/>
          </p:cNvSpPr>
          <p:nvPr>
            <p:ph type="body" idx="1"/>
          </p:nvPr>
        </p:nvSpPr>
        <p:spPr/>
        <p:txBody>
          <a:bodyPr/>
          <a:lstStyle/>
          <a:p>
            <a:endParaRPr lang="en-ZA"/>
          </a:p>
        </p:txBody>
      </p:sp>
      <p:sp>
        <p:nvSpPr>
          <p:cNvPr id="5" name="Title 4">
            <a:extLst>
              <a:ext uri="{FF2B5EF4-FFF2-40B4-BE49-F238E27FC236}">
                <a16:creationId xmlns:a16="http://schemas.microsoft.com/office/drawing/2014/main" id="{07DA0B5B-B9D1-49BF-A1B0-8F9F737B67F5}"/>
              </a:ext>
            </a:extLst>
          </p:cNvPr>
          <p:cNvSpPr>
            <a:spLocks noGrp="1"/>
          </p:cNvSpPr>
          <p:nvPr>
            <p:ph type="title"/>
          </p:nvPr>
        </p:nvSpPr>
        <p:spPr/>
        <p:txBody>
          <a:bodyPr/>
          <a:lstStyle/>
          <a:p>
            <a:endParaRPr lang="en-ZA"/>
          </a:p>
        </p:txBody>
      </p:sp>
      <p:pic>
        <p:nvPicPr>
          <p:cNvPr id="18" name="Picture 17">
            <a:extLst>
              <a:ext uri="{FF2B5EF4-FFF2-40B4-BE49-F238E27FC236}">
                <a16:creationId xmlns:a16="http://schemas.microsoft.com/office/drawing/2014/main" id="{D110BFB6-19CD-4763-A376-0AC2152008B2}"/>
              </a:ext>
            </a:extLst>
          </p:cNvPr>
          <p:cNvPicPr>
            <a:picLocks noChangeAspect="1"/>
          </p:cNvPicPr>
          <p:nvPr/>
        </p:nvPicPr>
        <p:blipFill rotWithShape="1">
          <a:blip r:embed="rId3"/>
          <a:srcRect r="5778"/>
          <a:stretch/>
        </p:blipFill>
        <p:spPr>
          <a:xfrm>
            <a:off x="1" y="0"/>
            <a:ext cx="9144000" cy="5143501"/>
          </a:xfrm>
          <a:prstGeom prst="rect">
            <a:avLst/>
          </a:prstGeom>
        </p:spPr>
      </p:pic>
    </p:spTree>
    <p:extLst>
      <p:ext uri="{BB962C8B-B14F-4D97-AF65-F5344CB8AC3E}">
        <p14:creationId xmlns:p14="http://schemas.microsoft.com/office/powerpoint/2010/main" val="4015414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BENEFITS</a:t>
            </a:r>
            <a:endParaRPr/>
          </a:p>
        </p:txBody>
      </p:sp>
      <p:sp>
        <p:nvSpPr>
          <p:cNvPr id="152" name="Google Shape;152;p20"/>
          <p:cNvSpPr txBox="1">
            <a:spLocks noGrp="1"/>
          </p:cNvSpPr>
          <p:nvPr>
            <p:ph type="body" idx="1"/>
          </p:nvPr>
        </p:nvSpPr>
        <p:spPr>
          <a:xfrm>
            <a:off x="426349" y="1182788"/>
            <a:ext cx="8455101" cy="3725700"/>
          </a:xfrm>
          <a:prstGeom prst="rect">
            <a:avLst/>
          </a:prstGeom>
        </p:spPr>
        <p:txBody>
          <a:bodyPr spcFirstLastPara="1" wrap="square" lIns="91425" tIns="91425" rIns="91425" bIns="91425" anchor="t" anchorCtr="0">
            <a:noAutofit/>
          </a:bodyPr>
          <a:lstStyle/>
          <a:p>
            <a:pPr marL="342900" indent="-342900">
              <a:buClrTx/>
            </a:pPr>
            <a:r>
              <a:rPr lang="en-US" sz="1600" dirty="0"/>
              <a:t>Fully portable – code, dependencies, libraries etc.</a:t>
            </a:r>
          </a:p>
          <a:p>
            <a:pPr marL="342900" indent="-342900">
              <a:buClrTx/>
            </a:pPr>
            <a:r>
              <a:rPr lang="en-US" sz="1600" dirty="0"/>
              <a:t>Simple configuration </a:t>
            </a:r>
          </a:p>
          <a:p>
            <a:pPr marL="342900" indent="-342900">
              <a:buClrTx/>
            </a:pPr>
            <a:r>
              <a:rPr lang="en-US" sz="1600" dirty="0"/>
              <a:t>Containers can be integrated into existing infrastructures</a:t>
            </a:r>
          </a:p>
          <a:p>
            <a:pPr marL="0" indent="0">
              <a:buNone/>
            </a:pPr>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1971622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69149" y="1678382"/>
            <a:ext cx="7206129"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DEMO</a:t>
            </a:r>
            <a:endParaRPr sz="720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a:t>
            </a:r>
            <a:r>
              <a:rPr lang="en-ZA" dirty="0"/>
              <a:t>say ‘Hello World’ from Docker</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3159999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SOME USEFUL COMMANDS</a:t>
            </a:r>
            <a:endParaRPr/>
          </a:p>
        </p:txBody>
      </p:sp>
      <p:sp>
        <p:nvSpPr>
          <p:cNvPr id="152" name="Google Shape;152;p20"/>
          <p:cNvSpPr txBox="1">
            <a:spLocks noGrp="1"/>
          </p:cNvSpPr>
          <p:nvPr>
            <p:ph type="body" idx="1"/>
          </p:nvPr>
        </p:nvSpPr>
        <p:spPr>
          <a:xfrm>
            <a:off x="426349" y="1182788"/>
            <a:ext cx="5577565" cy="3725700"/>
          </a:xfrm>
          <a:prstGeom prst="rect">
            <a:avLst/>
          </a:prstGeom>
        </p:spPr>
        <p:txBody>
          <a:bodyPr spcFirstLastPara="1" wrap="square" lIns="91425" tIns="91425" rIns="91425" bIns="91425" anchor="t" anchorCtr="0">
            <a:noAutofit/>
          </a:bodyPr>
          <a:lstStyle/>
          <a:p>
            <a:pPr marL="342900" indent="-342900">
              <a:buClrTx/>
            </a:pPr>
            <a:r>
              <a:rPr lang="en-US" sz="1600" dirty="0"/>
              <a:t>docker pull {</a:t>
            </a:r>
            <a:r>
              <a:rPr lang="en-US" sz="1600" dirty="0" err="1"/>
              <a:t>image_name</a:t>
            </a:r>
            <a:r>
              <a:rPr lang="en-US" sz="1600" dirty="0"/>
              <a:t>}</a:t>
            </a:r>
          </a:p>
          <a:p>
            <a:pPr marL="342900" indent="-342900">
              <a:buClrTx/>
            </a:pPr>
            <a:r>
              <a:rPr lang="en-US" sz="1600" dirty="0"/>
              <a:t>docker images</a:t>
            </a:r>
          </a:p>
          <a:p>
            <a:pPr marL="342900" indent="-342900">
              <a:buClrTx/>
            </a:pPr>
            <a:r>
              <a:rPr lang="en-US" sz="1600" dirty="0"/>
              <a:t>docker run</a:t>
            </a:r>
          </a:p>
          <a:p>
            <a:pPr marL="342900" indent="-342900">
              <a:buClrTx/>
            </a:pPr>
            <a:r>
              <a:rPr lang="en-US" sz="1600" dirty="0"/>
              <a:t>docker </a:t>
            </a:r>
            <a:r>
              <a:rPr lang="en-US" sz="1600" dirty="0" err="1"/>
              <a:t>ps</a:t>
            </a:r>
            <a:endParaRPr lang="en-US" sz="1600" dirty="0"/>
          </a:p>
          <a:p>
            <a:pPr marL="342900" indent="-342900">
              <a:buClrTx/>
            </a:pPr>
            <a:r>
              <a:rPr lang="en-US" sz="1600" dirty="0"/>
              <a:t>docker stop</a:t>
            </a:r>
          </a:p>
          <a:p>
            <a:pPr marL="342900" indent="-342900">
              <a:buClrTx/>
            </a:pPr>
            <a:r>
              <a:rPr lang="en-US" sz="1600" dirty="0"/>
              <a:t>docker restart</a:t>
            </a:r>
          </a:p>
          <a:p>
            <a:pPr marL="342900" indent="-342900">
              <a:buClrTx/>
            </a:pPr>
            <a:r>
              <a:rPr lang="en-US" sz="1600" dirty="0"/>
              <a:t>docker </a:t>
            </a:r>
            <a:r>
              <a:rPr lang="en-US" sz="1600" dirty="0" err="1"/>
              <a:t>rmi</a:t>
            </a:r>
            <a:r>
              <a:rPr lang="en-US" sz="1600" dirty="0"/>
              <a:t> </a:t>
            </a:r>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descr="Icon&#10;&#10;Description automatically generated">
            <a:extLst>
              <a:ext uri="{FF2B5EF4-FFF2-40B4-BE49-F238E27FC236}">
                <a16:creationId xmlns:a16="http://schemas.microsoft.com/office/drawing/2014/main" id="{F0031AFB-9FEC-43DA-84DF-573C8F61F421}"/>
              </a:ext>
            </a:extLst>
          </p:cNvPr>
          <p:cNvPicPr>
            <a:picLocks noChangeAspect="1"/>
          </p:cNvPicPr>
          <p:nvPr/>
        </p:nvPicPr>
        <p:blipFill rotWithShape="1">
          <a:blip r:embed="rId3"/>
          <a:srcRect l="9513" t="17514" r="9333" b="17708"/>
          <a:stretch/>
        </p:blipFill>
        <p:spPr>
          <a:xfrm>
            <a:off x="6864836" y="3141929"/>
            <a:ext cx="1888871" cy="1507739"/>
          </a:xfrm>
          <a:prstGeom prst="rect">
            <a:avLst/>
          </a:prstGeom>
        </p:spPr>
      </p:pic>
    </p:spTree>
    <p:extLst>
      <p:ext uri="{BB962C8B-B14F-4D97-AF65-F5344CB8AC3E}">
        <p14:creationId xmlns:p14="http://schemas.microsoft.com/office/powerpoint/2010/main" val="402948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6125804" y="2349040"/>
            <a:ext cx="2521306" cy="2146919"/>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chemeClr val="tx1"/>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878657" y="647541"/>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b="1" dirty="0">
                <a:solidFill>
                  <a:schemeClr val="tx1"/>
                </a:solidFill>
              </a:rPr>
              <a:t>Presented By</a:t>
            </a:r>
            <a:endParaRPr sz="6000" b="1" dirty="0">
              <a:solidFill>
                <a:schemeClr val="tx1"/>
              </a:solidFill>
            </a:endParaRPr>
          </a:p>
        </p:txBody>
      </p:sp>
      <p:sp>
        <p:nvSpPr>
          <p:cNvPr id="88" name="Google Shape;88;p13"/>
          <p:cNvSpPr txBox="1">
            <a:spLocks noGrp="1"/>
          </p:cNvSpPr>
          <p:nvPr>
            <p:ph type="subTitle" idx="4294967295"/>
          </p:nvPr>
        </p:nvSpPr>
        <p:spPr>
          <a:xfrm>
            <a:off x="878657" y="1423212"/>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ZA" sz="3600" dirty="0">
                <a:solidFill>
                  <a:schemeClr val="tx1"/>
                </a:solidFill>
              </a:rPr>
              <a:t>Tsholofelo Pole &amp; Renette Ros</a:t>
            </a:r>
            <a:endParaRPr sz="3600" dirty="0">
              <a:solidFill>
                <a:schemeClr val="tx1"/>
              </a:solidFill>
            </a:endParaRPr>
          </a:p>
        </p:txBody>
      </p:sp>
      <p:sp>
        <p:nvSpPr>
          <p:cNvPr id="89" name="Google Shape;89;p13"/>
          <p:cNvSpPr txBox="1">
            <a:spLocks noGrp="1"/>
          </p:cNvSpPr>
          <p:nvPr>
            <p:ph type="body" idx="4294967295"/>
          </p:nvPr>
        </p:nvSpPr>
        <p:spPr>
          <a:xfrm>
            <a:off x="909509" y="2323578"/>
            <a:ext cx="4598156"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800" dirty="0">
              <a:solidFill>
                <a:schemeClr val="tx1"/>
              </a:solidFill>
            </a:endParaRPr>
          </a:p>
          <a:p>
            <a:pPr marL="0" lvl="0" indent="0" algn="l" rtl="0">
              <a:spcBef>
                <a:spcPts val="600"/>
              </a:spcBef>
              <a:spcAft>
                <a:spcPts val="0"/>
              </a:spcAft>
              <a:buNone/>
            </a:pPr>
            <a:r>
              <a:rPr lang="en" sz="1800" dirty="0">
                <a:solidFill>
                  <a:schemeClr val="tx1"/>
                </a:solidFill>
              </a:rPr>
              <a:t>You can find </a:t>
            </a:r>
            <a:r>
              <a:rPr lang="en-ZA" sz="1800" dirty="0">
                <a:solidFill>
                  <a:schemeClr val="tx1"/>
                </a:solidFill>
              </a:rPr>
              <a:t>us</a:t>
            </a:r>
            <a:r>
              <a:rPr lang="en" sz="1800" dirty="0">
                <a:solidFill>
                  <a:schemeClr val="tx1"/>
                </a:solidFill>
              </a:rPr>
              <a:t> at:</a:t>
            </a:r>
            <a:endParaRPr sz="1800" dirty="0">
              <a:solidFill>
                <a:schemeClr val="tx1"/>
              </a:solidFill>
            </a:endParaRPr>
          </a:p>
          <a:p>
            <a:pPr marL="0" lvl="0" indent="0" algn="l" rtl="0">
              <a:spcBef>
                <a:spcPts val="600"/>
              </a:spcBef>
              <a:spcAft>
                <a:spcPts val="0"/>
              </a:spcAft>
              <a:buNone/>
            </a:pPr>
            <a:r>
              <a:rPr lang="en" sz="1800" dirty="0">
                <a:solidFill>
                  <a:schemeClr val="tx1"/>
                </a:solidFill>
              </a:rPr>
              <a:t>@</a:t>
            </a:r>
            <a:r>
              <a:rPr lang="en-US" sz="1800">
                <a:solidFill>
                  <a:schemeClr val="tx1"/>
                </a:solidFill>
              </a:rPr>
              <a:t>t</a:t>
            </a:r>
            <a:r>
              <a:rPr lang="en-ZA" sz="1800">
                <a:solidFill>
                  <a:schemeClr val="tx1"/>
                </a:solidFill>
              </a:rPr>
              <a:t>sholofelo</a:t>
            </a:r>
            <a:r>
              <a:rPr lang="en-ZA" sz="1800" dirty="0">
                <a:solidFill>
                  <a:schemeClr val="tx1"/>
                </a:solidFill>
              </a:rPr>
              <a:t>.pole@entelect.co.za</a:t>
            </a:r>
            <a:endParaRPr lang="en" sz="1800" dirty="0">
              <a:solidFill>
                <a:schemeClr val="tx1"/>
              </a:solidFill>
            </a:endParaRPr>
          </a:p>
          <a:p>
            <a:pPr marL="0" indent="0">
              <a:buNone/>
            </a:pPr>
            <a:r>
              <a:rPr lang="en-ZA" sz="1800" dirty="0">
                <a:solidFill>
                  <a:schemeClr val="tx1"/>
                </a:solidFill>
              </a:rPr>
              <a:t>@</a:t>
            </a:r>
            <a:r>
              <a:rPr lang="en-US" sz="1800" dirty="0">
                <a:solidFill>
                  <a:schemeClr val="tx1"/>
                </a:solidFill>
              </a:rPr>
              <a:t>renette.ros@entelect.co.za</a:t>
            </a:r>
            <a:endParaRPr lang="en-ZA" sz="1800" dirty="0">
              <a:solidFill>
                <a:schemeClr val="tx1"/>
              </a:solidFill>
            </a:endParaRPr>
          </a:p>
          <a:p>
            <a:pPr marL="0" lvl="0" indent="0" algn="l" rtl="0">
              <a:spcBef>
                <a:spcPts val="600"/>
              </a:spcBef>
              <a:spcAft>
                <a:spcPts val="0"/>
              </a:spcAft>
              <a:buNone/>
            </a:pPr>
            <a:endParaRPr sz="1800" dirty="0">
              <a:solidFill>
                <a:schemeClr val="tx1"/>
              </a:solidFill>
            </a:endParaRPr>
          </a:p>
        </p:txBody>
      </p:sp>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 name="Rectangle 1">
            <a:extLst>
              <a:ext uri="{FF2B5EF4-FFF2-40B4-BE49-F238E27FC236}">
                <a16:creationId xmlns:a16="http://schemas.microsoft.com/office/drawing/2014/main" id="{EE490375-F50E-47B0-AF39-9536A3C3C4CA}"/>
              </a:ext>
            </a:extLst>
          </p:cNvPr>
          <p:cNvSpPr/>
          <p:nvPr/>
        </p:nvSpPr>
        <p:spPr>
          <a:xfrm>
            <a:off x="6428293" y="3180625"/>
            <a:ext cx="2088127" cy="923330"/>
          </a:xfrm>
          <a:prstGeom prst="rect">
            <a:avLst/>
          </a:prstGeom>
        </p:spPr>
        <p:txBody>
          <a:bodyPr wrap="square">
            <a:spAutoFit/>
          </a:bodyPr>
          <a:lstStyle/>
          <a:p>
            <a:r>
              <a:rPr lang="en" sz="5400" dirty="0">
                <a:solidFill>
                  <a:schemeClr val="tx1"/>
                </a:solidFill>
                <a:latin typeface="Cousine"/>
                <a:ea typeface="Cousine"/>
                <a:cs typeface="Cousine"/>
                <a:sym typeface="Cousine"/>
              </a:rPr>
              <a:t>👧👩</a:t>
            </a:r>
            <a:endParaRPr lang="en-ZA" sz="5400"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Pull and run the Hello world image</a:t>
            </a:r>
            <a:endParaRPr dirty="0"/>
          </a:p>
        </p:txBody>
      </p:sp>
      <p:sp>
        <p:nvSpPr>
          <p:cNvPr id="110" name="Google Shape;110;p16"/>
          <p:cNvSpPr txBox="1">
            <a:spLocks noGrp="1"/>
          </p:cNvSpPr>
          <p:nvPr>
            <p:ph type="body" idx="1"/>
          </p:nvPr>
        </p:nvSpPr>
        <p:spPr>
          <a:xfrm>
            <a:off x="33682" y="1148517"/>
            <a:ext cx="8970896" cy="3639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t>docker pull hello-world</a:t>
            </a:r>
          </a:p>
          <a:p>
            <a:pPr marL="457200" lvl="0" indent="-381000" algn="l" rtl="0">
              <a:spcBef>
                <a:spcPts val="600"/>
              </a:spcBef>
              <a:spcAft>
                <a:spcPts val="0"/>
              </a:spcAft>
              <a:buSzPts val="2400"/>
              <a:buChar char="▪"/>
            </a:pPr>
            <a:endParaRPr lang="en-US" dirty="0"/>
          </a:p>
          <a:p>
            <a:pPr marL="457200" lvl="0" indent="-381000" algn="l" rtl="0">
              <a:spcBef>
                <a:spcPts val="600"/>
              </a:spcBef>
              <a:spcAft>
                <a:spcPts val="0"/>
              </a:spcAft>
              <a:buSzPts val="2400"/>
              <a:buChar char="▪"/>
            </a:pPr>
            <a:r>
              <a:rPr lang="en-US" dirty="0"/>
              <a:t>docker images</a:t>
            </a:r>
          </a:p>
          <a:p>
            <a:pPr marL="457200" lvl="0" indent="-381000" algn="l" rtl="0">
              <a:spcBef>
                <a:spcPts val="600"/>
              </a:spcBef>
              <a:spcAft>
                <a:spcPts val="0"/>
              </a:spcAft>
              <a:buSzPts val="2400"/>
              <a:buChar char="▪"/>
            </a:pPr>
            <a:endParaRPr lang="en-US" dirty="0"/>
          </a:p>
          <a:p>
            <a:pPr marL="457200" lvl="0" indent="-381000" algn="l" rtl="0">
              <a:spcBef>
                <a:spcPts val="600"/>
              </a:spcBef>
              <a:spcAft>
                <a:spcPts val="0"/>
              </a:spcAft>
              <a:buSzPts val="2400"/>
              <a:buChar char="▪"/>
            </a:pPr>
            <a:r>
              <a:rPr lang="en-US" dirty="0"/>
              <a:t>docker run</a:t>
            </a:r>
            <a:r>
              <a:rPr lang="en-US" dirty="0">
                <a:solidFill>
                  <a:srgbClr val="FF0000"/>
                </a:solidFill>
              </a:rPr>
              <a:t> </a:t>
            </a:r>
            <a:r>
              <a:rPr lang="en-US" dirty="0"/>
              <a:t>hello-world</a:t>
            </a:r>
          </a:p>
          <a:p>
            <a:pPr marL="457200" lvl="0" indent="-381000" algn="l" rtl="0">
              <a:spcBef>
                <a:spcPts val="600"/>
              </a:spcBef>
              <a:spcAft>
                <a:spcPts val="0"/>
              </a:spcAft>
              <a:buSzPts val="2400"/>
              <a:buChar char="▪"/>
            </a:pP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4" name="Picture 3" descr="A picture containing object, clock, green, ball&#10;&#10;Description automatically generated">
            <a:extLst>
              <a:ext uri="{FF2B5EF4-FFF2-40B4-BE49-F238E27FC236}">
                <a16:creationId xmlns:a16="http://schemas.microsoft.com/office/drawing/2014/main" id="{2AE12F09-545C-492A-92D0-702CEDF1F801}"/>
              </a:ext>
            </a:extLst>
          </p:cNvPr>
          <p:cNvPicPr>
            <a:picLocks noChangeAspect="1"/>
          </p:cNvPicPr>
          <p:nvPr/>
        </p:nvPicPr>
        <p:blipFill>
          <a:blip r:embed="rId3"/>
          <a:stretch>
            <a:fillRect/>
          </a:stretch>
        </p:blipFill>
        <p:spPr>
          <a:xfrm>
            <a:off x="5999499" y="3616659"/>
            <a:ext cx="2634431" cy="1170858"/>
          </a:xfrm>
          <a:prstGeom prst="rect">
            <a:avLst/>
          </a:prstGeom>
        </p:spPr>
      </p:pic>
    </p:spTree>
    <p:extLst>
      <p:ext uri="{BB962C8B-B14F-4D97-AF65-F5344CB8AC3E}">
        <p14:creationId xmlns:p14="http://schemas.microsoft.com/office/powerpoint/2010/main" val="3062379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Pull the Hello world image</a:t>
            </a:r>
            <a:endParaRPr dirty="0"/>
          </a:p>
        </p:txBody>
      </p:sp>
      <p:pic>
        <p:nvPicPr>
          <p:cNvPr id="2" name="Picture 1">
            <a:extLst>
              <a:ext uri="{FF2B5EF4-FFF2-40B4-BE49-F238E27FC236}">
                <a16:creationId xmlns:a16="http://schemas.microsoft.com/office/drawing/2014/main" id="{846101DE-A7F9-4EFA-A371-5D5482142186}"/>
              </a:ext>
            </a:extLst>
          </p:cNvPr>
          <p:cNvPicPr>
            <a:picLocks noChangeAspect="1"/>
          </p:cNvPicPr>
          <p:nvPr/>
        </p:nvPicPr>
        <p:blipFill>
          <a:blip r:embed="rId3"/>
          <a:stretch>
            <a:fillRect/>
          </a:stretch>
        </p:blipFill>
        <p:spPr>
          <a:xfrm>
            <a:off x="509975" y="215476"/>
            <a:ext cx="7794053" cy="4562926"/>
          </a:xfrm>
          <a:prstGeom prst="rect">
            <a:avLst/>
          </a:prstGeom>
        </p:spPr>
      </p:pic>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29334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Pull the Hello world image</a:t>
            </a:r>
            <a:endParaRPr dirty="0"/>
          </a:p>
        </p:txBody>
      </p:sp>
      <p:pic>
        <p:nvPicPr>
          <p:cNvPr id="2" name="Picture 1">
            <a:extLst>
              <a:ext uri="{FF2B5EF4-FFF2-40B4-BE49-F238E27FC236}">
                <a16:creationId xmlns:a16="http://schemas.microsoft.com/office/drawing/2014/main" id="{CE415BC5-B7E7-4E5E-A45E-0814CF1E5D10}"/>
              </a:ext>
            </a:extLst>
          </p:cNvPr>
          <p:cNvPicPr>
            <a:picLocks noChangeAspect="1"/>
          </p:cNvPicPr>
          <p:nvPr/>
        </p:nvPicPr>
        <p:blipFill rotWithShape="1">
          <a:blip r:embed="rId3"/>
          <a:srcRect l="-2781" t="-5548" r="13095" b="5548"/>
          <a:stretch/>
        </p:blipFill>
        <p:spPr>
          <a:xfrm>
            <a:off x="191385" y="800951"/>
            <a:ext cx="8229601" cy="3541598"/>
          </a:xfrm>
          <a:prstGeom prst="rect">
            <a:avLst/>
          </a:prstGeom>
        </p:spPr>
      </p:pic>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2224100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6" name="Picture 5">
            <a:extLst>
              <a:ext uri="{FF2B5EF4-FFF2-40B4-BE49-F238E27FC236}">
                <a16:creationId xmlns:a16="http://schemas.microsoft.com/office/drawing/2014/main" id="{269DCBF7-3752-4998-8C87-1769DE86247C}"/>
              </a:ext>
            </a:extLst>
          </p:cNvPr>
          <p:cNvPicPr>
            <a:picLocks noChangeAspect="1"/>
          </p:cNvPicPr>
          <p:nvPr/>
        </p:nvPicPr>
        <p:blipFill rotWithShape="1">
          <a:blip r:embed="rId3"/>
          <a:srcRect l="-2752" t="-3703" r="18992" b="9515"/>
          <a:stretch/>
        </p:blipFill>
        <p:spPr>
          <a:xfrm>
            <a:off x="203189" y="452983"/>
            <a:ext cx="8185899" cy="4082735"/>
          </a:xfrm>
          <a:prstGeom prst="rect">
            <a:avLst/>
          </a:prstGeom>
        </p:spPr>
      </p:pic>
    </p:spTree>
    <p:extLst>
      <p:ext uri="{BB962C8B-B14F-4D97-AF65-F5344CB8AC3E}">
        <p14:creationId xmlns:p14="http://schemas.microsoft.com/office/powerpoint/2010/main" val="3092805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2" name="Screen Recording 1">
            <a:hlinkClick r:id="" action="ppaction://media"/>
            <a:extLst>
              <a:ext uri="{FF2B5EF4-FFF2-40B4-BE49-F238E27FC236}">
                <a16:creationId xmlns:a16="http://schemas.microsoft.com/office/drawing/2014/main" id="{987C18BA-913F-4AFC-8B7B-62DE330649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1438" y="228759"/>
            <a:ext cx="7321123" cy="4685981"/>
          </a:xfrm>
          <a:prstGeom prst="rect">
            <a:avLst/>
          </a:prstGeom>
        </p:spPr>
      </p:pic>
    </p:spTree>
    <p:extLst>
      <p:ext uri="{BB962C8B-B14F-4D97-AF65-F5344CB8AC3E}">
        <p14:creationId xmlns:p14="http://schemas.microsoft.com/office/powerpoint/2010/main" val="19059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dirty="0"/>
              <a:t>3</a:t>
            </a:r>
          </a:p>
          <a:p>
            <a:pPr marL="0" lvl="0" indent="0" algn="l" rtl="0">
              <a:spcBef>
                <a:spcPts val="0"/>
              </a:spcBef>
              <a:spcAft>
                <a:spcPts val="0"/>
              </a:spcAft>
              <a:buNone/>
            </a:pPr>
            <a:r>
              <a:rPr lang="en-ZA" dirty="0"/>
              <a:t>Advanced Demo</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ZA" dirty="0"/>
              <a:t>How about creating your own docker image?</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661246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EE817-0928-417F-8C5D-F74C9D3DE540}"/>
              </a:ext>
            </a:extLst>
          </p:cNvPr>
          <p:cNvSpPr>
            <a:spLocks noGrp="1"/>
          </p:cNvSpPr>
          <p:nvPr>
            <p:ph type="title"/>
          </p:nvPr>
        </p:nvSpPr>
        <p:spPr/>
        <p:txBody>
          <a:bodyPr/>
          <a:lstStyle/>
          <a:p>
            <a:r>
              <a:rPr lang="en-ZA" sz="2400" b="1" dirty="0"/>
              <a:t>Before we start</a:t>
            </a:r>
          </a:p>
        </p:txBody>
      </p:sp>
      <p:sp>
        <p:nvSpPr>
          <p:cNvPr id="6" name="Text Placeholder 5">
            <a:extLst>
              <a:ext uri="{FF2B5EF4-FFF2-40B4-BE49-F238E27FC236}">
                <a16:creationId xmlns:a16="http://schemas.microsoft.com/office/drawing/2014/main" id="{420F086E-1FC0-4090-B6B0-DB6C32E0DB4F}"/>
              </a:ext>
            </a:extLst>
          </p:cNvPr>
          <p:cNvSpPr>
            <a:spLocks noGrp="1"/>
          </p:cNvSpPr>
          <p:nvPr>
            <p:ph type="body" idx="1"/>
          </p:nvPr>
        </p:nvSpPr>
        <p:spPr/>
        <p:txBody>
          <a:bodyPr/>
          <a:lstStyle/>
          <a:p>
            <a:pPr marL="76200" indent="0">
              <a:buNone/>
            </a:pPr>
            <a:r>
              <a:rPr lang="en-ZA" dirty="0"/>
              <a:t>Download the sample app</a:t>
            </a:r>
            <a:br>
              <a:rPr lang="en-ZA" dirty="0"/>
            </a:br>
            <a:r>
              <a:rPr lang="en-ZA" dirty="0"/>
              <a:t> </a:t>
            </a:r>
            <a:r>
              <a:rPr lang="en-ZA" sz="2000" dirty="0">
                <a:solidFill>
                  <a:schemeClr val="accent1"/>
                </a:solidFill>
                <a:hlinkClick r:id="rId3">
                  <a:extLst>
                    <a:ext uri="{A12FA001-AC4F-418D-AE19-62706E023703}">
                      <ahyp:hlinkClr xmlns:ahyp="http://schemas.microsoft.com/office/drawing/2018/hyperlinkcolor" val="tx"/>
                    </a:ext>
                  </a:extLst>
                </a:hlinkClick>
              </a:rPr>
              <a:t>https://github.com/Mistborn94/docker-flask-demo</a:t>
            </a:r>
            <a:r>
              <a:rPr lang="en-ZA" sz="2000" dirty="0">
                <a:solidFill>
                  <a:schemeClr val="accent1"/>
                </a:solidFill>
              </a:rPr>
              <a:t> </a:t>
            </a:r>
          </a:p>
          <a:p>
            <a:endParaRPr lang="en-ZA" dirty="0"/>
          </a:p>
          <a:p>
            <a:pPr marL="76200" indent="0">
              <a:buNone/>
            </a:pPr>
            <a:r>
              <a:rPr lang="en-ZA" dirty="0"/>
              <a:t>Open a terminal</a:t>
            </a:r>
            <a:endParaRPr lang="en-ZA" dirty="0">
              <a:solidFill>
                <a:schemeClr val="lt1"/>
              </a:solidFill>
            </a:endParaRPr>
          </a:p>
          <a:p>
            <a:pPr marL="76200" indent="0">
              <a:buNone/>
            </a:pPr>
            <a:endParaRPr lang="en-ZA" dirty="0">
              <a:solidFill>
                <a:schemeClr val="tx1"/>
              </a:solidFill>
            </a:endParaRPr>
          </a:p>
          <a:p>
            <a:pPr marL="76200" indent="0">
              <a:buNone/>
            </a:pPr>
            <a:r>
              <a:rPr lang="en-ZA" dirty="0">
                <a:solidFill>
                  <a:schemeClr val="tx1"/>
                </a:solidFill>
              </a:rPr>
              <a:t>Run ‘docker pull python:3-slim’</a:t>
            </a:r>
          </a:p>
        </p:txBody>
      </p:sp>
      <p:sp>
        <p:nvSpPr>
          <p:cNvPr id="4" name="Slide Number Placeholder 3">
            <a:extLst>
              <a:ext uri="{FF2B5EF4-FFF2-40B4-BE49-F238E27FC236}">
                <a16:creationId xmlns:a16="http://schemas.microsoft.com/office/drawing/2014/main" id="{FA04391A-F76E-4A82-B138-BFE276A678A3}"/>
              </a:ext>
            </a:extLst>
          </p:cNvPr>
          <p:cNvSpPr>
            <a:spLocks noGrp="1"/>
          </p:cNvSpPr>
          <p:nvPr>
            <p:ph type="sldNum" idx="12"/>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2043883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ADD1-C857-45D9-A003-141DCC371371}"/>
              </a:ext>
            </a:extLst>
          </p:cNvPr>
          <p:cNvSpPr>
            <a:spLocks noGrp="1"/>
          </p:cNvSpPr>
          <p:nvPr>
            <p:ph type="title"/>
          </p:nvPr>
        </p:nvSpPr>
        <p:spPr/>
        <p:txBody>
          <a:bodyPr/>
          <a:lstStyle/>
          <a:p>
            <a:r>
              <a:rPr lang="en-ZA" b="1" dirty="0"/>
              <a:t>Before we start</a:t>
            </a:r>
            <a:endParaRPr lang="en-ZA" dirty="0"/>
          </a:p>
        </p:txBody>
      </p:sp>
      <p:sp>
        <p:nvSpPr>
          <p:cNvPr id="4" name="Slide Number Placeholder 3">
            <a:extLst>
              <a:ext uri="{FF2B5EF4-FFF2-40B4-BE49-F238E27FC236}">
                <a16:creationId xmlns:a16="http://schemas.microsoft.com/office/drawing/2014/main" id="{3BD4AA70-E119-4914-8A53-A6B24F1A0829}"/>
              </a:ext>
            </a:extLst>
          </p:cNvPr>
          <p:cNvSpPr>
            <a:spLocks noGrp="1"/>
          </p:cNvSpPr>
          <p:nvPr>
            <p:ph type="sldNum" idx="12"/>
          </p:nvPr>
        </p:nvSpPr>
        <p:spPr/>
        <p:txBody>
          <a:bodyPr/>
          <a:lstStyle/>
          <a:p>
            <a:fld id="{00000000-1234-1234-1234-123412341234}" type="slidenum">
              <a:rPr lang="en" smtClean="0"/>
              <a:pPr/>
              <a:t>27</a:t>
            </a:fld>
            <a:endParaRPr lang="en"/>
          </a:p>
        </p:txBody>
      </p:sp>
      <p:pic>
        <p:nvPicPr>
          <p:cNvPr id="3" name="Picture 2">
            <a:extLst>
              <a:ext uri="{FF2B5EF4-FFF2-40B4-BE49-F238E27FC236}">
                <a16:creationId xmlns:a16="http://schemas.microsoft.com/office/drawing/2014/main" id="{FEF3E85D-3FEB-41B1-8777-ABA10F650F54}"/>
              </a:ext>
            </a:extLst>
          </p:cNvPr>
          <p:cNvPicPr>
            <a:picLocks noChangeAspect="1"/>
          </p:cNvPicPr>
          <p:nvPr/>
        </p:nvPicPr>
        <p:blipFill>
          <a:blip r:embed="rId2"/>
          <a:stretch>
            <a:fillRect/>
          </a:stretch>
        </p:blipFill>
        <p:spPr>
          <a:xfrm>
            <a:off x="1592522" y="1400175"/>
            <a:ext cx="5713153" cy="2448494"/>
          </a:xfrm>
          <a:prstGeom prst="rect">
            <a:avLst/>
          </a:prstGeom>
        </p:spPr>
      </p:pic>
    </p:spTree>
    <p:extLst>
      <p:ext uri="{BB962C8B-B14F-4D97-AF65-F5344CB8AC3E}">
        <p14:creationId xmlns:p14="http://schemas.microsoft.com/office/powerpoint/2010/main" val="89071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body" idx="1"/>
          </p:nvPr>
        </p:nvSpPr>
        <p:spPr>
          <a:xfrm>
            <a:off x="1413600" y="2466600"/>
            <a:ext cx="6316800" cy="819900"/>
          </a:xfrm>
          <a:prstGeom prst="rect">
            <a:avLst/>
          </a:prstGeom>
        </p:spPr>
        <p:txBody>
          <a:bodyPr spcFirstLastPara="1" wrap="square" lIns="91425" tIns="91425" rIns="91425" bIns="91425" anchor="t" anchorCtr="0">
            <a:noAutofit/>
          </a:bodyPr>
          <a:lstStyle/>
          <a:p>
            <a:pPr marL="0" lvl="0" indent="0">
              <a:buNone/>
            </a:pPr>
            <a:r>
              <a:rPr lang="en-US" b="0" dirty="0"/>
              <a:t>A </a:t>
            </a:r>
            <a:r>
              <a:rPr lang="en-US" dirty="0" err="1"/>
              <a:t>Dockerfile</a:t>
            </a:r>
            <a:r>
              <a:rPr lang="en-US" b="0" dirty="0"/>
              <a:t> is a simple text file that contains a list of commands that the Docker client calls while creating an image.</a:t>
            </a:r>
            <a:endParaRPr b="0" dirty="0"/>
          </a:p>
        </p:txBody>
      </p:sp>
      <p:sp>
        <p:nvSpPr>
          <p:cNvPr id="104" name="Google Shape;104;p1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2201490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err="1">
                <a:solidFill>
                  <a:schemeClr val="tx1"/>
                </a:solidFill>
              </a:rPr>
              <a:t>Dockerfile</a:t>
            </a:r>
            <a:endParaRPr sz="4800" b="1" dirty="0">
              <a:solidFill>
                <a:schemeClr val="tx1"/>
              </a:solidFill>
            </a:endParaRPr>
          </a:p>
        </p:txBody>
      </p:sp>
      <p:sp>
        <p:nvSpPr>
          <p:cNvPr id="117" name="Google Shape;117;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a:buNone/>
            </a:pPr>
            <a:endParaRPr lang="en-US" sz="1800" dirty="0"/>
          </a:p>
          <a:p>
            <a:pPr marL="0" lvl="0" indent="0" algn="ctr">
              <a:buNone/>
            </a:pPr>
            <a:endParaRPr lang="en-US" sz="1800" dirty="0"/>
          </a:p>
          <a:p>
            <a:pPr marL="0" lvl="0" indent="0" algn="ctr">
              <a:buNone/>
            </a:pPr>
            <a:r>
              <a:rPr lang="en-US" sz="1800" dirty="0"/>
              <a:t>Create an empty file called “</a:t>
            </a:r>
            <a:r>
              <a:rPr lang="en-US" sz="1800" dirty="0" err="1"/>
              <a:t>Dockerfile</a:t>
            </a:r>
            <a:r>
              <a:rPr lang="en-US" sz="1800" dirty="0"/>
              <a:t>” in your project directory</a:t>
            </a:r>
          </a:p>
          <a:p>
            <a:pPr marL="0" lvl="0" indent="0" algn="ctr">
              <a:buNone/>
            </a:pPr>
            <a:endParaRPr lang="en-US" sz="1800" dirty="0"/>
          </a:p>
          <a:p>
            <a:pPr marL="0" lvl="0" indent="0" algn="ctr">
              <a:buNone/>
            </a:pPr>
            <a:r>
              <a:rPr lang="en-US" sz="1800" dirty="0"/>
              <a:t>Open the project in your code editor</a:t>
            </a: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720202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dirty="0"/>
              <a:t>1</a:t>
            </a:r>
            <a:endParaRPr sz="6000" dirty="0"/>
          </a:p>
          <a:p>
            <a:pPr marL="0" lvl="0" indent="0" algn="l" rtl="0">
              <a:spcBef>
                <a:spcPts val="0"/>
              </a:spcBef>
              <a:spcAft>
                <a:spcPts val="0"/>
              </a:spcAft>
              <a:buNone/>
            </a:pPr>
            <a:r>
              <a:rPr lang="en-ZA" dirty="0"/>
              <a:t>What is Docker?</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ZA" dirty="0"/>
              <a:t>Let’s start talking about Docker?</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p:txBody>
          <a:bodyPr/>
          <a:lstStyle/>
          <a:p>
            <a:pPr lvl="0"/>
            <a:r>
              <a:rPr lang="en-US" sz="2800" b="1" dirty="0"/>
              <a:t>What goes in our </a:t>
            </a:r>
            <a:r>
              <a:rPr lang="en-US" sz="2800" b="1" dirty="0" err="1"/>
              <a:t>dockerfile</a:t>
            </a:r>
            <a:r>
              <a:rPr lang="en-US" sz="2800" b="1" dirty="0"/>
              <a:t>? </a:t>
            </a:r>
          </a:p>
        </p:txBody>
      </p:sp>
      <p:sp>
        <p:nvSpPr>
          <p:cNvPr id="18" name="Text Placeholder 17">
            <a:extLst>
              <a:ext uri="{FF2B5EF4-FFF2-40B4-BE49-F238E27FC236}">
                <a16:creationId xmlns:a16="http://schemas.microsoft.com/office/drawing/2014/main" id="{C8B5B40E-3D57-4E31-B67C-00B476AFCDF8}"/>
              </a:ext>
            </a:extLst>
          </p:cNvPr>
          <p:cNvSpPr>
            <a:spLocks noGrp="1"/>
          </p:cNvSpPr>
          <p:nvPr>
            <p:ph type="body" idx="1"/>
          </p:nvPr>
        </p:nvSpPr>
        <p:spPr/>
        <p:txBody>
          <a:bodyPr/>
          <a:lstStyle/>
          <a:p>
            <a:pPr marL="533400" lvl="0" indent="-457200">
              <a:buClrTx/>
              <a:buFont typeface="+mj-lt"/>
              <a:buAutoNum type="arabicPeriod"/>
            </a:pPr>
            <a:endParaRPr lang="en-ZA" dirty="0"/>
          </a:p>
          <a:p>
            <a:pPr marL="533400" lvl="0" indent="-457200">
              <a:buClrTx/>
              <a:buFont typeface="+mj-lt"/>
              <a:buAutoNum type="arabicPeriod"/>
            </a:pPr>
            <a:r>
              <a:rPr lang="en-ZA" dirty="0"/>
              <a:t>Start from a base image</a:t>
            </a:r>
          </a:p>
          <a:p>
            <a:pPr marL="533400" lvl="0" indent="-457200">
              <a:buClrTx/>
              <a:buFont typeface="+mj-lt"/>
              <a:buAutoNum type="arabicPeriod"/>
            </a:pPr>
            <a:r>
              <a:rPr lang="en-ZA" dirty="0"/>
              <a:t>Install dependencies</a:t>
            </a:r>
          </a:p>
          <a:p>
            <a:pPr marL="533400" lvl="0" indent="-457200">
              <a:buClrTx/>
              <a:buFont typeface="+mj-lt"/>
              <a:buAutoNum type="arabicPeriod"/>
            </a:pPr>
            <a:r>
              <a:rPr lang="en-ZA" dirty="0"/>
              <a:t>Copy our files</a:t>
            </a:r>
          </a:p>
          <a:p>
            <a:pPr marL="533400" lvl="0" indent="-457200">
              <a:buClrTx/>
              <a:buFont typeface="+mj-lt"/>
              <a:buAutoNum type="arabicPeriod"/>
            </a:pPr>
            <a:r>
              <a:rPr lang="en-ZA" dirty="0"/>
              <a:t>Expose a port</a:t>
            </a:r>
          </a:p>
          <a:p>
            <a:pPr marL="533400" lvl="0" indent="-457200">
              <a:buClrTx/>
              <a:buFont typeface="+mj-lt"/>
              <a:buAutoNum type="arabicPeriod"/>
            </a:pPr>
            <a:r>
              <a:rPr lang="en-US" dirty="0"/>
              <a:t>Run the application</a:t>
            </a:r>
            <a:endParaRPr lang="en-ZA" dirty="0"/>
          </a:p>
          <a:p>
            <a:pPr marL="76200" indent="0">
              <a:buNone/>
            </a:pPr>
            <a:endParaRPr lang="en-ZA" dirty="0"/>
          </a:p>
        </p:txBody>
      </p:sp>
      <p:sp>
        <p:nvSpPr>
          <p:cNvPr id="111" name="Google Shape;111;p16"/>
          <p:cNvSpPr txBox="1">
            <a:spLocks noGrp="1"/>
          </p:cNvSpPr>
          <p:nvPr>
            <p:ph type="sldNum" idx="12"/>
          </p:nvPr>
        </p:nvSpPr>
        <p:spPr/>
        <p:txBody>
          <a:bodyPr/>
          <a:lstStyle/>
          <a:p>
            <a:pPr lvl="0"/>
            <a:fld id="{00000000-1234-1234-1234-123412341234}" type="slidenum">
              <a:rPr lang="en"/>
              <a:pPr lvl="0"/>
              <a:t>30</a:t>
            </a:fld>
            <a:endParaRPr lang="en"/>
          </a:p>
        </p:txBody>
      </p:sp>
    </p:spTree>
    <p:extLst>
      <p:ext uri="{BB962C8B-B14F-4D97-AF65-F5344CB8AC3E}">
        <p14:creationId xmlns:p14="http://schemas.microsoft.com/office/powerpoint/2010/main" val="115997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Base Image</a:t>
            </a:r>
            <a:endParaRPr sz="4800" b="1" dirty="0">
              <a:solidFill>
                <a:schemeClr val="tx1"/>
              </a:solidFill>
            </a:endParaRPr>
          </a:p>
        </p:txBody>
      </p:sp>
      <p:sp>
        <p:nvSpPr>
          <p:cNvPr id="117" name="Google Shape;117;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a:buNone/>
            </a:pPr>
            <a:endParaRPr lang="en-US" sz="1800" dirty="0"/>
          </a:p>
          <a:p>
            <a:pPr marL="0" lvl="0" indent="0" algn="ctr">
              <a:buNone/>
            </a:pPr>
            <a:r>
              <a:rPr lang="en-US" sz="1800" dirty="0"/>
              <a:t>A starting point or an initial step for the image that we finally want to create</a:t>
            </a: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3" name="Rectangle 2">
            <a:extLst>
              <a:ext uri="{FF2B5EF4-FFF2-40B4-BE49-F238E27FC236}">
                <a16:creationId xmlns:a16="http://schemas.microsoft.com/office/drawing/2014/main" id="{7612D27D-2F5F-49D7-9F42-FD3E838B41E6}"/>
              </a:ext>
            </a:extLst>
          </p:cNvPr>
          <p:cNvSpPr>
            <a:spLocks noChangeArrowheads="1"/>
          </p:cNvSpPr>
          <p:nvPr/>
        </p:nvSpPr>
        <p:spPr bwMode="auto">
          <a:xfrm>
            <a:off x="2135765" y="2417861"/>
            <a:ext cx="4766729" cy="307777"/>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1"/>
                </a:solidFill>
                <a:effectLst/>
                <a:latin typeface="+mn-lt"/>
              </a:rPr>
              <a:t>FROM python:3-slim </a:t>
            </a:r>
          </a:p>
        </p:txBody>
      </p:sp>
    </p:spTree>
    <p:extLst>
      <p:ext uri="{BB962C8B-B14F-4D97-AF65-F5344CB8AC3E}">
        <p14:creationId xmlns:p14="http://schemas.microsoft.com/office/powerpoint/2010/main" val="2720130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Working Directory</a:t>
            </a:r>
            <a:endParaRPr sz="4800" b="1" dirty="0">
              <a:solidFill>
                <a:schemeClr val="tx1"/>
              </a:solidFill>
            </a:endParaRPr>
          </a:p>
        </p:txBody>
      </p:sp>
      <p:sp>
        <p:nvSpPr>
          <p:cNvPr id="117" name="Google Shape;117;p17"/>
          <p:cNvSpPr txBox="1">
            <a:spLocks noGrp="1"/>
          </p:cNvSpPr>
          <p:nvPr>
            <p:ph type="body" idx="1"/>
          </p:nvPr>
        </p:nvSpPr>
        <p:spPr>
          <a:xfrm>
            <a:off x="853440" y="1125000"/>
            <a:ext cx="7437121" cy="3639000"/>
          </a:xfrm>
          <a:prstGeom prst="rect">
            <a:avLst/>
          </a:prstGeom>
        </p:spPr>
        <p:txBody>
          <a:bodyPr spcFirstLastPara="1" wrap="square" lIns="91425" tIns="91425" rIns="91425" bIns="91425" anchor="t" anchorCtr="0">
            <a:noAutofit/>
          </a:bodyPr>
          <a:lstStyle/>
          <a:p>
            <a:pPr marL="0" lvl="0" indent="0" algn="ctr">
              <a:buNone/>
            </a:pPr>
            <a:endParaRPr lang="en-US" sz="1800" dirty="0"/>
          </a:p>
          <a:p>
            <a:pPr marL="0" lvl="0" indent="0" algn="ctr">
              <a:buNone/>
            </a:pPr>
            <a:r>
              <a:rPr lang="en-US" sz="1800" dirty="0"/>
              <a:t>The WORKDIR command changes </a:t>
            </a:r>
            <a:r>
              <a:rPr lang="en-US" sz="1800" dirty="0">
                <a:solidFill>
                  <a:schemeClr val="tx1"/>
                </a:solidFill>
              </a:rPr>
              <a:t>the current working directory</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 name="Rectangle 2">
            <a:extLst>
              <a:ext uri="{FF2B5EF4-FFF2-40B4-BE49-F238E27FC236}">
                <a16:creationId xmlns:a16="http://schemas.microsoft.com/office/drawing/2014/main" id="{7612D27D-2F5F-49D7-9F42-FD3E838B41E6}"/>
              </a:ext>
            </a:extLst>
          </p:cNvPr>
          <p:cNvSpPr>
            <a:spLocks noChangeArrowheads="1"/>
          </p:cNvSpPr>
          <p:nvPr/>
        </p:nvSpPr>
        <p:spPr bwMode="auto">
          <a:xfrm>
            <a:off x="2135765" y="2451234"/>
            <a:ext cx="4766729" cy="64633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6">
                    <a:lumMod val="50000"/>
                  </a:schemeClr>
                </a:solidFill>
                <a:effectLst/>
                <a:latin typeface="+mn-lt"/>
              </a:rPr>
              <a:t>FROM python:3-slim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bg1"/>
              </a:solidFill>
              <a:effectLst/>
              <a:latin typeface="+mn-lt"/>
            </a:endParaRPr>
          </a:p>
          <a:p>
            <a:pPr lvl="0" algn="ctr" eaLnBrk="0" fontAlgn="base" hangingPunct="0">
              <a:spcBef>
                <a:spcPct val="0"/>
              </a:spcBef>
              <a:spcAft>
                <a:spcPct val="0"/>
              </a:spcAft>
              <a:buClrTx/>
            </a:pPr>
            <a:r>
              <a:rPr lang="en-US" altLang="en-US" dirty="0">
                <a:solidFill>
                  <a:schemeClr val="bg1"/>
                </a:solidFill>
                <a:latin typeface="+mn-lt"/>
              </a:rPr>
              <a:t>WORKDIR /</a:t>
            </a:r>
            <a:r>
              <a:rPr lang="en-US" altLang="en-US" dirty="0" err="1">
                <a:solidFill>
                  <a:schemeClr val="bg1"/>
                </a:solidFill>
                <a:latin typeface="+mn-lt"/>
              </a:rPr>
              <a:t>usr</a:t>
            </a:r>
            <a:r>
              <a:rPr lang="en-US" altLang="en-US" dirty="0">
                <a:solidFill>
                  <a:schemeClr val="bg1"/>
                </a:solidFill>
                <a:latin typeface="+mn-lt"/>
              </a:rPr>
              <a:t>/</a:t>
            </a:r>
            <a:r>
              <a:rPr lang="en-US" altLang="en-US" dirty="0" err="1">
                <a:solidFill>
                  <a:schemeClr val="bg1"/>
                </a:solidFill>
                <a:latin typeface="+mn-lt"/>
              </a:rPr>
              <a:t>src</a:t>
            </a:r>
            <a:r>
              <a:rPr lang="en-US" altLang="en-US" dirty="0">
                <a:solidFill>
                  <a:schemeClr val="bg1"/>
                </a:solidFill>
                <a:latin typeface="+mn-lt"/>
              </a:rPr>
              <a:t>/app</a:t>
            </a:r>
          </a:p>
        </p:txBody>
      </p:sp>
    </p:spTree>
    <p:extLst>
      <p:ext uri="{BB962C8B-B14F-4D97-AF65-F5344CB8AC3E}">
        <p14:creationId xmlns:p14="http://schemas.microsoft.com/office/powerpoint/2010/main" val="425245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Install Dependencies</a:t>
            </a:r>
            <a:endParaRPr sz="4800" b="1" dirty="0">
              <a:solidFill>
                <a:schemeClr val="tx1"/>
              </a:solidFill>
            </a:endParaRPr>
          </a:p>
        </p:txBody>
      </p:sp>
      <p:sp>
        <p:nvSpPr>
          <p:cNvPr id="117" name="Google Shape;117;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a:buNone/>
            </a:pPr>
            <a:endParaRPr lang="en-US" sz="1800" dirty="0">
              <a:solidFill>
                <a:schemeClr val="tx1"/>
              </a:solidFill>
            </a:endParaRPr>
          </a:p>
          <a:p>
            <a:pPr marL="0" lvl="0" indent="0" algn="ctr">
              <a:buNone/>
            </a:pPr>
            <a:r>
              <a:rPr lang="en-US" sz="1800" dirty="0">
                <a:solidFill>
                  <a:schemeClr val="tx1"/>
                </a:solidFill>
              </a:rPr>
              <a:t>Use the ‘RUN’ keyword to run any command</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3" name="Rectangle 2">
            <a:extLst>
              <a:ext uri="{FF2B5EF4-FFF2-40B4-BE49-F238E27FC236}">
                <a16:creationId xmlns:a16="http://schemas.microsoft.com/office/drawing/2014/main" id="{7612D27D-2F5F-49D7-9F42-FD3E838B41E6}"/>
              </a:ext>
            </a:extLst>
          </p:cNvPr>
          <p:cNvSpPr>
            <a:spLocks noChangeArrowheads="1"/>
          </p:cNvSpPr>
          <p:nvPr/>
        </p:nvSpPr>
        <p:spPr bwMode="auto">
          <a:xfrm>
            <a:off x="2105260" y="2150116"/>
            <a:ext cx="4766729" cy="1031051"/>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accent6">
                    <a:lumMod val="50000"/>
                  </a:schemeClr>
                </a:solidFill>
                <a:effectLst/>
                <a:latin typeface="+mn-lt"/>
              </a:rPr>
              <a:t>FROM python:3-slim</a:t>
            </a:r>
          </a:p>
          <a:p>
            <a:pPr lvl="0" algn="ctr" eaLnBrk="0" fontAlgn="base" hangingPunct="0">
              <a:spcBef>
                <a:spcPct val="0"/>
              </a:spcBef>
              <a:spcAft>
                <a:spcPct val="0"/>
              </a:spcAft>
              <a:buClrTx/>
            </a:pPr>
            <a:r>
              <a:rPr lang="en-US" altLang="en-US" sz="1100" dirty="0">
                <a:solidFill>
                  <a:schemeClr val="accent6">
                    <a:lumMod val="50000"/>
                  </a:schemeClr>
                </a:solidFill>
              </a:rPr>
              <a:t>WORKDIR /</a:t>
            </a:r>
            <a:r>
              <a:rPr lang="en-US" altLang="en-US" sz="1100" dirty="0" err="1">
                <a:solidFill>
                  <a:schemeClr val="accent6">
                    <a:lumMod val="50000"/>
                  </a:schemeClr>
                </a:solidFill>
              </a:rPr>
              <a:t>usr</a:t>
            </a:r>
            <a:r>
              <a:rPr lang="en-US" altLang="en-US" sz="1100" dirty="0">
                <a:solidFill>
                  <a:schemeClr val="accent6">
                    <a:lumMod val="50000"/>
                  </a:schemeClr>
                </a:solidFill>
              </a:rPr>
              <a:t>/</a:t>
            </a:r>
            <a:r>
              <a:rPr lang="en-US" altLang="en-US" sz="1100" dirty="0" err="1">
                <a:solidFill>
                  <a:schemeClr val="accent6">
                    <a:lumMod val="50000"/>
                  </a:schemeClr>
                </a:solidFill>
              </a:rPr>
              <a:t>src</a:t>
            </a:r>
            <a:r>
              <a:rPr lang="en-US" altLang="en-US" sz="1100" dirty="0">
                <a:solidFill>
                  <a:schemeClr val="accent6">
                    <a:lumMod val="50000"/>
                  </a:schemeClr>
                </a:solidFill>
              </a:rPr>
              <a:t>/app</a:t>
            </a:r>
          </a:p>
          <a:p>
            <a:pPr lvl="0" algn="ctr" eaLnBrk="0" fontAlgn="base" hangingPunct="0">
              <a:spcBef>
                <a:spcPct val="0"/>
              </a:spcBef>
              <a:spcAft>
                <a:spcPct val="0"/>
              </a:spcAft>
              <a:buClrTx/>
            </a:pPr>
            <a:endParaRPr lang="en-US" altLang="en-US" sz="1100" dirty="0">
              <a:solidFill>
                <a:schemeClr val="accent6">
                  <a:lumMod val="50000"/>
                </a:schemeClr>
              </a:solidFill>
              <a:latin typeface="+mn-lt"/>
            </a:endParaRPr>
          </a:p>
          <a:p>
            <a:pPr lvl="0" algn="ctr" eaLnBrk="0" fontAlgn="base" hangingPunct="0">
              <a:spcBef>
                <a:spcPct val="0"/>
              </a:spcBef>
              <a:spcAft>
                <a:spcPct val="0"/>
              </a:spcAft>
              <a:buClrTx/>
            </a:pPr>
            <a:r>
              <a:rPr lang="en-US" altLang="en-US" dirty="0">
                <a:solidFill>
                  <a:schemeClr val="bg1"/>
                </a:solidFill>
                <a:latin typeface="+mn-lt"/>
              </a:rPr>
              <a:t>COPY requirements.txt .</a:t>
            </a:r>
          </a:p>
          <a:p>
            <a:pPr lvl="0" algn="ctr" eaLnBrk="0" fontAlgn="base" hangingPunct="0">
              <a:spcBef>
                <a:spcPct val="0"/>
              </a:spcBef>
              <a:spcAft>
                <a:spcPct val="0"/>
              </a:spcAft>
              <a:buClrTx/>
            </a:pPr>
            <a:r>
              <a:rPr lang="en-US" altLang="en-US" dirty="0">
                <a:solidFill>
                  <a:schemeClr val="bg1"/>
                </a:solidFill>
                <a:latin typeface="+mn-lt"/>
              </a:rPr>
              <a:t>RUN pip install  -r requirements.txt </a:t>
            </a:r>
            <a:endParaRPr kumimoji="0" lang="en-US" altLang="en-US"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173993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Add</a:t>
            </a:r>
            <a:r>
              <a:rPr lang="en-ZA" sz="5400" b="1" dirty="0">
                <a:solidFill>
                  <a:schemeClr val="tx1"/>
                </a:solidFill>
              </a:rPr>
              <a:t> your files</a:t>
            </a:r>
            <a:endParaRPr sz="5400" b="1" dirty="0">
              <a:solidFill>
                <a:schemeClr val="tx1"/>
              </a:solidFill>
            </a:endParaRPr>
          </a:p>
        </p:txBody>
      </p:sp>
      <p:sp>
        <p:nvSpPr>
          <p:cNvPr id="117" name="Google Shape;117;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a:buNone/>
            </a:pPr>
            <a:endParaRPr lang="en-US" sz="1800" dirty="0">
              <a:solidFill>
                <a:schemeClr val="tx1"/>
              </a:solidFill>
            </a:endParaRPr>
          </a:p>
          <a:p>
            <a:pPr marL="0" lvl="0" indent="0" algn="ctr">
              <a:buNone/>
            </a:pPr>
            <a:r>
              <a:rPr lang="en-US" sz="1800" dirty="0">
                <a:solidFill>
                  <a:schemeClr val="tx1"/>
                </a:solidFill>
              </a:rPr>
              <a:t>Copy your source files to the image</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 name="Rectangle 2">
            <a:extLst>
              <a:ext uri="{FF2B5EF4-FFF2-40B4-BE49-F238E27FC236}">
                <a16:creationId xmlns:a16="http://schemas.microsoft.com/office/drawing/2014/main" id="{7612D27D-2F5F-49D7-9F42-FD3E838B41E6}"/>
              </a:ext>
            </a:extLst>
          </p:cNvPr>
          <p:cNvSpPr>
            <a:spLocks noChangeArrowheads="1"/>
          </p:cNvSpPr>
          <p:nvPr/>
        </p:nvSpPr>
        <p:spPr bwMode="auto">
          <a:xfrm>
            <a:off x="2105260" y="2371320"/>
            <a:ext cx="4766729" cy="1323439"/>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buClrTx/>
            </a:pPr>
            <a:r>
              <a:rPr lang="en-US" altLang="en-US" sz="1100" dirty="0">
                <a:solidFill>
                  <a:schemeClr val="accent6">
                    <a:lumMod val="50000"/>
                  </a:schemeClr>
                </a:solidFill>
                <a:latin typeface="+mn-lt"/>
              </a:rPr>
              <a:t>FROM python:3</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WORKDIR /</a:t>
            </a:r>
            <a:r>
              <a:rPr lang="en-US" altLang="en-US" sz="1100" dirty="0" err="1">
                <a:solidFill>
                  <a:schemeClr val="accent6">
                    <a:lumMod val="50000"/>
                  </a:schemeClr>
                </a:solidFill>
                <a:latin typeface="+mn-lt"/>
              </a:rPr>
              <a:t>usr</a:t>
            </a:r>
            <a:r>
              <a:rPr lang="en-US" altLang="en-US" sz="1100" dirty="0">
                <a:solidFill>
                  <a:schemeClr val="accent6">
                    <a:lumMod val="50000"/>
                  </a:schemeClr>
                </a:solidFill>
                <a:latin typeface="+mn-lt"/>
              </a:rPr>
              <a:t>/</a:t>
            </a:r>
            <a:r>
              <a:rPr lang="en-US" altLang="en-US" sz="1100" dirty="0" err="1">
                <a:solidFill>
                  <a:schemeClr val="accent6">
                    <a:lumMod val="50000"/>
                  </a:schemeClr>
                </a:solidFill>
                <a:latin typeface="+mn-lt"/>
              </a:rPr>
              <a:t>src</a:t>
            </a:r>
            <a:r>
              <a:rPr lang="en-US" altLang="en-US" sz="1100" dirty="0">
                <a:solidFill>
                  <a:schemeClr val="accent6">
                    <a:lumMod val="50000"/>
                  </a:schemeClr>
                </a:solidFill>
                <a:latin typeface="+mn-lt"/>
              </a:rPr>
              <a:t>/app</a:t>
            </a:r>
          </a:p>
          <a:p>
            <a:pPr lvl="0" algn="ctr" eaLnBrk="0" fontAlgn="base" hangingPunct="0">
              <a:spcBef>
                <a:spcPct val="0"/>
              </a:spcBef>
              <a:spcAft>
                <a:spcPct val="0"/>
              </a:spcAft>
              <a:buClrTx/>
            </a:pPr>
            <a:endParaRPr lang="en-US" altLang="en-US" sz="1100" dirty="0">
              <a:solidFill>
                <a:schemeClr val="accent6">
                  <a:lumMod val="50000"/>
                </a:schemeClr>
              </a:solidFill>
              <a:latin typeface="+mn-lt"/>
            </a:endParaRPr>
          </a:p>
          <a:p>
            <a:pPr lvl="0" algn="ctr" eaLnBrk="0" fontAlgn="base" hangingPunct="0">
              <a:spcBef>
                <a:spcPct val="0"/>
              </a:spcBef>
              <a:spcAft>
                <a:spcPct val="0"/>
              </a:spcAft>
              <a:buClrTx/>
            </a:pPr>
            <a:r>
              <a:rPr lang="en-US" altLang="en-US" sz="1100" dirty="0">
                <a:solidFill>
                  <a:schemeClr val="accent6">
                    <a:lumMod val="50000"/>
                  </a:schemeClr>
                </a:solidFill>
                <a:latin typeface="+mn-lt"/>
              </a:rPr>
              <a:t>COPY requirements.txt .</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RUN pip install  -r requirements.txt </a:t>
            </a:r>
          </a:p>
          <a:p>
            <a:pPr lvl="0" algn="ctr" eaLnBrk="0" fontAlgn="base" hangingPunct="0">
              <a:spcBef>
                <a:spcPct val="0"/>
              </a:spcBef>
              <a:spcAft>
                <a:spcPct val="0"/>
              </a:spcAft>
              <a:buClrTx/>
            </a:pPr>
            <a:endParaRPr lang="en-US" altLang="en-US" sz="1100" dirty="0">
              <a:solidFill>
                <a:schemeClr val="bg1"/>
              </a:solidFill>
              <a:latin typeface="+mn-lt"/>
            </a:endParaRPr>
          </a:p>
          <a:p>
            <a:pPr lvl="0" algn="ctr" eaLnBrk="0" fontAlgn="base" hangingPunct="0">
              <a:spcBef>
                <a:spcPct val="0"/>
              </a:spcBef>
              <a:spcAft>
                <a:spcPct val="0"/>
              </a:spcAft>
              <a:buClrTx/>
            </a:pPr>
            <a:r>
              <a:rPr lang="en-US" altLang="en-US" dirty="0">
                <a:solidFill>
                  <a:schemeClr val="bg1"/>
                </a:solidFill>
                <a:latin typeface="+mn-lt"/>
              </a:rPr>
              <a:t>COPY app.py .</a:t>
            </a:r>
            <a:endParaRPr kumimoji="0" lang="en-US" altLang="en-US"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2540637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Expose a Port</a:t>
            </a:r>
            <a:endParaRPr sz="4800" b="1" dirty="0">
              <a:solidFill>
                <a:schemeClr val="tx1"/>
              </a:solidFill>
            </a:endParaRPr>
          </a:p>
        </p:txBody>
      </p:sp>
      <p:sp>
        <p:nvSpPr>
          <p:cNvPr id="117" name="Google Shape;117;p17"/>
          <p:cNvSpPr txBox="1">
            <a:spLocks noGrp="1"/>
          </p:cNvSpPr>
          <p:nvPr>
            <p:ph type="body" idx="1"/>
          </p:nvPr>
        </p:nvSpPr>
        <p:spPr>
          <a:xfrm>
            <a:off x="1257299" y="1125000"/>
            <a:ext cx="6118861" cy="3639000"/>
          </a:xfrm>
          <a:prstGeom prst="rect">
            <a:avLst/>
          </a:prstGeom>
        </p:spPr>
        <p:txBody>
          <a:bodyPr spcFirstLastPara="1" wrap="square" lIns="91425" tIns="91425" rIns="91425" bIns="91425" anchor="t" anchorCtr="0">
            <a:noAutofit/>
          </a:bodyPr>
          <a:lstStyle/>
          <a:p>
            <a:pPr marL="0" lvl="0" indent="0" algn="ctr">
              <a:buNone/>
            </a:pPr>
            <a:endParaRPr lang="en-US" sz="1800" dirty="0">
              <a:solidFill>
                <a:schemeClr val="tx1"/>
              </a:solidFill>
            </a:endParaRPr>
          </a:p>
          <a:p>
            <a:pPr marL="0" lvl="0" indent="0" algn="ctr">
              <a:buNone/>
            </a:pPr>
            <a:r>
              <a:rPr lang="en-US" sz="1800" dirty="0">
                <a:solidFill>
                  <a:schemeClr val="tx1"/>
                </a:solidFill>
              </a:rPr>
              <a:t>We need to expose a port on our container for the webserver to run on</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3" name="Rectangle 2">
            <a:extLst>
              <a:ext uri="{FF2B5EF4-FFF2-40B4-BE49-F238E27FC236}">
                <a16:creationId xmlns:a16="http://schemas.microsoft.com/office/drawing/2014/main" id="{7612D27D-2F5F-49D7-9F42-FD3E838B41E6}"/>
              </a:ext>
            </a:extLst>
          </p:cNvPr>
          <p:cNvSpPr>
            <a:spLocks noChangeArrowheads="1"/>
          </p:cNvSpPr>
          <p:nvPr/>
        </p:nvSpPr>
        <p:spPr bwMode="auto">
          <a:xfrm>
            <a:off x="2188635" y="2311624"/>
            <a:ext cx="4766729" cy="166199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buClrTx/>
            </a:pPr>
            <a:r>
              <a:rPr lang="en-US" altLang="en-US" sz="1100" dirty="0">
                <a:solidFill>
                  <a:schemeClr val="accent6">
                    <a:lumMod val="50000"/>
                  </a:schemeClr>
                </a:solidFill>
              </a:rPr>
              <a:t>FROM python:3</a:t>
            </a:r>
          </a:p>
          <a:p>
            <a:pPr lvl="0" algn="ctr" eaLnBrk="0" fontAlgn="base" hangingPunct="0">
              <a:spcBef>
                <a:spcPct val="0"/>
              </a:spcBef>
              <a:spcAft>
                <a:spcPct val="0"/>
              </a:spcAft>
              <a:buClrTx/>
            </a:pPr>
            <a:r>
              <a:rPr lang="en-US" altLang="en-US" sz="1100" dirty="0">
                <a:solidFill>
                  <a:schemeClr val="accent6">
                    <a:lumMod val="50000"/>
                  </a:schemeClr>
                </a:solidFill>
              </a:rPr>
              <a:t>WORKDIR /</a:t>
            </a:r>
            <a:r>
              <a:rPr lang="en-US" altLang="en-US" sz="1100" dirty="0" err="1">
                <a:solidFill>
                  <a:schemeClr val="accent6">
                    <a:lumMod val="50000"/>
                  </a:schemeClr>
                </a:solidFill>
              </a:rPr>
              <a:t>usr</a:t>
            </a:r>
            <a:r>
              <a:rPr lang="en-US" altLang="en-US" sz="1100" dirty="0">
                <a:solidFill>
                  <a:schemeClr val="accent6">
                    <a:lumMod val="50000"/>
                  </a:schemeClr>
                </a:solidFill>
              </a:rPr>
              <a:t>/</a:t>
            </a:r>
            <a:r>
              <a:rPr lang="en-US" altLang="en-US" sz="1100" dirty="0" err="1">
                <a:solidFill>
                  <a:schemeClr val="accent6">
                    <a:lumMod val="50000"/>
                  </a:schemeClr>
                </a:solidFill>
              </a:rPr>
              <a:t>src</a:t>
            </a:r>
            <a:r>
              <a:rPr lang="en-US" altLang="en-US" sz="1100" dirty="0">
                <a:solidFill>
                  <a:schemeClr val="accent6">
                    <a:lumMod val="50000"/>
                  </a:schemeClr>
                </a:solidFill>
              </a:rPr>
              <a:t>/app</a:t>
            </a:r>
          </a:p>
          <a:p>
            <a:pPr lvl="0" algn="ctr" eaLnBrk="0" fontAlgn="base" hangingPunct="0">
              <a:spcBef>
                <a:spcPct val="0"/>
              </a:spcBef>
              <a:spcAft>
                <a:spcPct val="0"/>
              </a:spcAft>
              <a:buClrTx/>
            </a:pPr>
            <a:endParaRPr lang="en-US" altLang="en-US" sz="1100" dirty="0">
              <a:solidFill>
                <a:schemeClr val="accent6">
                  <a:lumMod val="50000"/>
                </a:schemeClr>
              </a:solidFill>
            </a:endParaRPr>
          </a:p>
          <a:p>
            <a:pPr lvl="0" algn="ctr" eaLnBrk="0" fontAlgn="base" hangingPunct="0">
              <a:spcBef>
                <a:spcPct val="0"/>
              </a:spcBef>
              <a:spcAft>
                <a:spcPct val="0"/>
              </a:spcAft>
              <a:buClrTx/>
            </a:pPr>
            <a:r>
              <a:rPr lang="en-US" altLang="en-US" sz="1100" dirty="0">
                <a:solidFill>
                  <a:schemeClr val="accent6">
                    <a:lumMod val="50000"/>
                  </a:schemeClr>
                </a:solidFill>
              </a:rPr>
              <a:t>COPY requirements.txt .</a:t>
            </a:r>
          </a:p>
          <a:p>
            <a:pPr lvl="0" algn="ctr" eaLnBrk="0" fontAlgn="base" hangingPunct="0">
              <a:spcBef>
                <a:spcPct val="0"/>
              </a:spcBef>
              <a:spcAft>
                <a:spcPct val="0"/>
              </a:spcAft>
              <a:buClrTx/>
            </a:pPr>
            <a:r>
              <a:rPr lang="en-US" altLang="en-US" sz="1100" dirty="0">
                <a:solidFill>
                  <a:schemeClr val="accent6">
                    <a:lumMod val="50000"/>
                  </a:schemeClr>
                </a:solidFill>
              </a:rPr>
              <a:t>RUN pip install  -r requirements.txt </a:t>
            </a:r>
          </a:p>
          <a:p>
            <a:pPr lvl="0" algn="ctr" eaLnBrk="0" fontAlgn="base" hangingPunct="0">
              <a:spcBef>
                <a:spcPct val="0"/>
              </a:spcBef>
              <a:spcAft>
                <a:spcPct val="0"/>
              </a:spcAft>
              <a:buClrTx/>
            </a:pPr>
            <a:endParaRPr lang="en-US" altLang="en-US" sz="1100" dirty="0">
              <a:solidFill>
                <a:schemeClr val="accent6">
                  <a:lumMod val="50000"/>
                </a:schemeClr>
              </a:solidFill>
            </a:endParaRPr>
          </a:p>
          <a:p>
            <a:pPr lvl="0" algn="ctr" eaLnBrk="0" fontAlgn="base" hangingPunct="0">
              <a:spcBef>
                <a:spcPct val="0"/>
              </a:spcBef>
              <a:spcAft>
                <a:spcPct val="0"/>
              </a:spcAft>
              <a:buClrTx/>
            </a:pPr>
            <a:r>
              <a:rPr lang="en-US" altLang="en-US" sz="1100" dirty="0">
                <a:solidFill>
                  <a:schemeClr val="accent6">
                    <a:lumMod val="50000"/>
                  </a:schemeClr>
                </a:solidFill>
              </a:rPr>
              <a:t>COPY app.py .</a:t>
            </a:r>
          </a:p>
          <a:p>
            <a:pPr lvl="0" algn="ctr" eaLnBrk="0" fontAlgn="base" hangingPunct="0">
              <a:spcBef>
                <a:spcPct val="0"/>
              </a:spcBef>
              <a:spcAft>
                <a:spcPct val="0"/>
              </a:spcAft>
              <a:buClrTx/>
            </a:pPr>
            <a:endParaRPr lang="en-US" altLang="en-US" sz="1100" dirty="0">
              <a:solidFill>
                <a:schemeClr val="accent6">
                  <a:lumMod val="50000"/>
                </a:schemeClr>
              </a:solidFill>
              <a:latin typeface="+mn-lt"/>
            </a:endParaRPr>
          </a:p>
          <a:p>
            <a:pPr lvl="0" algn="ctr" eaLnBrk="0" fontAlgn="base" hangingPunct="0">
              <a:spcBef>
                <a:spcPct val="0"/>
              </a:spcBef>
              <a:spcAft>
                <a:spcPct val="0"/>
              </a:spcAft>
              <a:buClrTx/>
            </a:pPr>
            <a:r>
              <a:rPr lang="en-US" altLang="en-US" dirty="0">
                <a:solidFill>
                  <a:schemeClr val="bg1"/>
                </a:solidFill>
                <a:latin typeface="+mn-lt"/>
              </a:rPr>
              <a:t>EXPOSE 5000</a:t>
            </a:r>
          </a:p>
        </p:txBody>
      </p:sp>
    </p:spTree>
    <p:extLst>
      <p:ext uri="{BB962C8B-B14F-4D97-AF65-F5344CB8AC3E}">
        <p14:creationId xmlns:p14="http://schemas.microsoft.com/office/powerpoint/2010/main" val="6344253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Run the application</a:t>
            </a:r>
            <a:endParaRPr sz="4800" b="1" dirty="0">
              <a:solidFill>
                <a:schemeClr val="tx1"/>
              </a:solidFill>
            </a:endParaRPr>
          </a:p>
        </p:txBody>
      </p:sp>
      <p:sp>
        <p:nvSpPr>
          <p:cNvPr id="117" name="Google Shape;117;p17"/>
          <p:cNvSpPr txBox="1">
            <a:spLocks noGrp="1"/>
          </p:cNvSpPr>
          <p:nvPr>
            <p:ph type="body" idx="1"/>
          </p:nvPr>
        </p:nvSpPr>
        <p:spPr>
          <a:xfrm>
            <a:off x="1257299" y="1125000"/>
            <a:ext cx="6118861" cy="3639000"/>
          </a:xfrm>
          <a:prstGeom prst="rect">
            <a:avLst/>
          </a:prstGeom>
        </p:spPr>
        <p:txBody>
          <a:bodyPr spcFirstLastPara="1" wrap="square" lIns="91425" tIns="91425" rIns="91425" bIns="91425" anchor="t" anchorCtr="0">
            <a:noAutofit/>
          </a:bodyPr>
          <a:lstStyle/>
          <a:p>
            <a:pPr marL="0" lvl="0" indent="0" algn="ctr">
              <a:buNone/>
            </a:pPr>
            <a:endParaRPr lang="en-US" sz="1800" dirty="0">
              <a:solidFill>
                <a:schemeClr val="tx1"/>
              </a:solidFill>
            </a:endParaRPr>
          </a:p>
          <a:p>
            <a:pPr marL="0" lvl="0" indent="0" algn="ctr">
              <a:buNone/>
            </a:pPr>
            <a:r>
              <a:rPr lang="en-US" sz="1800" dirty="0"/>
              <a:t>Tell the container w</a:t>
            </a:r>
            <a:r>
              <a:rPr lang="en-US" sz="1800" dirty="0">
                <a:solidFill>
                  <a:schemeClr val="tx1"/>
                </a:solidFill>
              </a:rPr>
              <a:t>hat to do when it is started</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 name="Rectangle 2">
            <a:extLst>
              <a:ext uri="{FF2B5EF4-FFF2-40B4-BE49-F238E27FC236}">
                <a16:creationId xmlns:a16="http://schemas.microsoft.com/office/drawing/2014/main" id="{7612D27D-2F5F-49D7-9F42-FD3E838B41E6}"/>
              </a:ext>
            </a:extLst>
          </p:cNvPr>
          <p:cNvSpPr>
            <a:spLocks noChangeArrowheads="1"/>
          </p:cNvSpPr>
          <p:nvPr/>
        </p:nvSpPr>
        <p:spPr bwMode="auto">
          <a:xfrm>
            <a:off x="2135765" y="2381023"/>
            <a:ext cx="4766729" cy="1492716"/>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lvl="0" algn="ctr" eaLnBrk="0" fontAlgn="base" hangingPunct="0">
              <a:spcBef>
                <a:spcPct val="0"/>
              </a:spcBef>
              <a:spcAft>
                <a:spcPct val="0"/>
              </a:spcAft>
              <a:buClrTx/>
            </a:pPr>
            <a:r>
              <a:rPr lang="en-US" altLang="en-US" sz="1100" dirty="0">
                <a:solidFill>
                  <a:schemeClr val="accent6">
                    <a:lumMod val="50000"/>
                  </a:schemeClr>
                </a:solidFill>
                <a:latin typeface="+mn-lt"/>
              </a:rPr>
              <a:t>FROM python:3</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WORKDIR /</a:t>
            </a:r>
            <a:r>
              <a:rPr lang="en-US" altLang="en-US" sz="1100" dirty="0" err="1">
                <a:solidFill>
                  <a:schemeClr val="accent6">
                    <a:lumMod val="50000"/>
                  </a:schemeClr>
                </a:solidFill>
                <a:latin typeface="+mn-lt"/>
              </a:rPr>
              <a:t>usr</a:t>
            </a:r>
            <a:r>
              <a:rPr lang="en-US" altLang="en-US" sz="1100" dirty="0">
                <a:solidFill>
                  <a:schemeClr val="accent6">
                    <a:lumMod val="50000"/>
                  </a:schemeClr>
                </a:solidFill>
                <a:latin typeface="+mn-lt"/>
              </a:rPr>
              <a:t>/</a:t>
            </a:r>
            <a:r>
              <a:rPr lang="en-US" altLang="en-US" sz="1100" dirty="0" err="1">
                <a:solidFill>
                  <a:schemeClr val="accent6">
                    <a:lumMod val="50000"/>
                  </a:schemeClr>
                </a:solidFill>
                <a:latin typeface="+mn-lt"/>
              </a:rPr>
              <a:t>src</a:t>
            </a:r>
            <a:r>
              <a:rPr lang="en-US" altLang="en-US" sz="1100" dirty="0">
                <a:solidFill>
                  <a:schemeClr val="accent6">
                    <a:lumMod val="50000"/>
                  </a:schemeClr>
                </a:solidFill>
                <a:latin typeface="+mn-lt"/>
              </a:rPr>
              <a:t>/app</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COPY requirements.txt .</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RUN pip install  -r requirements.txt </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COPY app.py .</a:t>
            </a:r>
          </a:p>
          <a:p>
            <a:pPr lvl="0" algn="ctr" eaLnBrk="0" fontAlgn="base" hangingPunct="0">
              <a:spcBef>
                <a:spcPct val="0"/>
              </a:spcBef>
              <a:spcAft>
                <a:spcPct val="0"/>
              </a:spcAft>
              <a:buClrTx/>
            </a:pPr>
            <a:r>
              <a:rPr lang="en-US" altLang="en-US" sz="1100" dirty="0">
                <a:solidFill>
                  <a:schemeClr val="accent6">
                    <a:lumMod val="50000"/>
                  </a:schemeClr>
                </a:solidFill>
                <a:latin typeface="+mn-lt"/>
              </a:rPr>
              <a:t>EXPOSE 5000</a:t>
            </a:r>
          </a:p>
          <a:p>
            <a:pPr lvl="0" algn="ctr" eaLnBrk="0" fontAlgn="base" hangingPunct="0">
              <a:spcBef>
                <a:spcPct val="0"/>
              </a:spcBef>
              <a:spcAft>
                <a:spcPct val="0"/>
              </a:spcAft>
              <a:buClrTx/>
            </a:pPr>
            <a:endParaRPr lang="en-US" altLang="en-US" sz="1100" dirty="0">
              <a:solidFill>
                <a:schemeClr val="accent6">
                  <a:lumMod val="75000"/>
                </a:schemeClr>
              </a:solidFill>
              <a:latin typeface="+mn-lt"/>
            </a:endParaRPr>
          </a:p>
          <a:p>
            <a:pPr lvl="0" algn="ctr" eaLnBrk="0" fontAlgn="base" hangingPunct="0">
              <a:spcBef>
                <a:spcPct val="0"/>
              </a:spcBef>
              <a:spcAft>
                <a:spcPct val="0"/>
              </a:spcAft>
              <a:buClrTx/>
            </a:pPr>
            <a:r>
              <a:rPr lang="en-US" altLang="en-US" dirty="0">
                <a:solidFill>
                  <a:schemeClr val="bg1"/>
                </a:solidFill>
                <a:latin typeface="+mn-lt"/>
              </a:rPr>
              <a:t>CMD ["python", "./app.py"]</a:t>
            </a:r>
          </a:p>
        </p:txBody>
      </p:sp>
    </p:spTree>
    <p:extLst>
      <p:ext uri="{BB962C8B-B14F-4D97-AF65-F5344CB8AC3E}">
        <p14:creationId xmlns:p14="http://schemas.microsoft.com/office/powerpoint/2010/main" val="1181526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Build the image</a:t>
            </a:r>
            <a:endParaRPr sz="4800" b="1" dirty="0">
              <a:solidFill>
                <a:schemeClr val="tx1"/>
              </a:solidFill>
            </a:endParaRPr>
          </a:p>
        </p:txBody>
      </p:sp>
      <p:sp>
        <p:nvSpPr>
          <p:cNvPr id="117" name="Google Shape;117;p17"/>
          <p:cNvSpPr txBox="1">
            <a:spLocks noGrp="1"/>
          </p:cNvSpPr>
          <p:nvPr>
            <p:ph type="body" idx="1"/>
          </p:nvPr>
        </p:nvSpPr>
        <p:spPr>
          <a:xfrm>
            <a:off x="1257299" y="1125000"/>
            <a:ext cx="6118861" cy="3639000"/>
          </a:xfrm>
          <a:prstGeom prst="rect">
            <a:avLst/>
          </a:prstGeom>
        </p:spPr>
        <p:txBody>
          <a:bodyPr spcFirstLastPara="1" wrap="square" lIns="91425" tIns="91425" rIns="91425" bIns="91425" anchor="t" anchorCtr="0">
            <a:noAutofit/>
          </a:bodyPr>
          <a:lstStyle/>
          <a:p>
            <a:pPr marL="0" lvl="0" indent="0" algn="ctr">
              <a:buNone/>
            </a:pPr>
            <a:r>
              <a:rPr lang="en-US" sz="1800" dirty="0">
                <a:solidFill>
                  <a:schemeClr val="tx1"/>
                </a:solidFill>
              </a:rPr>
              <a:t>‘docker build’ creates an image from the steps in your docker file</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4" name="Picture 3">
            <a:extLst>
              <a:ext uri="{FF2B5EF4-FFF2-40B4-BE49-F238E27FC236}">
                <a16:creationId xmlns:a16="http://schemas.microsoft.com/office/drawing/2014/main" id="{418045DA-9B1A-4BEC-8AEF-16DB1F7977BA}"/>
              </a:ext>
            </a:extLst>
          </p:cNvPr>
          <p:cNvPicPr>
            <a:picLocks noChangeAspect="1"/>
          </p:cNvPicPr>
          <p:nvPr/>
        </p:nvPicPr>
        <p:blipFill>
          <a:blip r:embed="rId3"/>
          <a:stretch>
            <a:fillRect/>
          </a:stretch>
        </p:blipFill>
        <p:spPr>
          <a:xfrm>
            <a:off x="1872615" y="2028825"/>
            <a:ext cx="4743450" cy="2457450"/>
          </a:xfrm>
          <a:prstGeom prst="rect">
            <a:avLst/>
          </a:prstGeom>
        </p:spPr>
      </p:pic>
    </p:spTree>
    <p:extLst>
      <p:ext uri="{BB962C8B-B14F-4D97-AF65-F5344CB8AC3E}">
        <p14:creationId xmlns:p14="http://schemas.microsoft.com/office/powerpoint/2010/main" val="4235855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ZA" sz="4800" b="1" dirty="0">
                <a:solidFill>
                  <a:schemeClr val="tx1"/>
                </a:solidFill>
              </a:rPr>
              <a:t>Run the container</a:t>
            </a:r>
            <a:endParaRPr sz="4800" b="1" dirty="0">
              <a:solidFill>
                <a:schemeClr val="tx1"/>
              </a:solidFill>
            </a:endParaRPr>
          </a:p>
        </p:txBody>
      </p:sp>
      <p:sp>
        <p:nvSpPr>
          <p:cNvPr id="117" name="Google Shape;117;p17"/>
          <p:cNvSpPr txBox="1">
            <a:spLocks noGrp="1"/>
          </p:cNvSpPr>
          <p:nvPr>
            <p:ph type="body" idx="1"/>
          </p:nvPr>
        </p:nvSpPr>
        <p:spPr>
          <a:xfrm>
            <a:off x="1257299" y="1125000"/>
            <a:ext cx="6118861" cy="3639000"/>
          </a:xfrm>
          <a:prstGeom prst="rect">
            <a:avLst/>
          </a:prstGeom>
        </p:spPr>
        <p:txBody>
          <a:bodyPr spcFirstLastPara="1" wrap="square" lIns="91425" tIns="91425" rIns="91425" bIns="91425" anchor="t" anchorCtr="0">
            <a:noAutofit/>
          </a:bodyPr>
          <a:lstStyle/>
          <a:p>
            <a:pPr marL="0" lvl="0" indent="0" algn="ctr">
              <a:buNone/>
            </a:pPr>
            <a:r>
              <a:rPr lang="en-US" sz="1800" dirty="0">
                <a:solidFill>
                  <a:schemeClr val="tx1"/>
                </a:solidFill>
              </a:rPr>
              <a:t>‘Docker run’ turns an image into a running container </a:t>
            </a:r>
            <a:endParaRPr lang="en-ZA" sz="1800" dirty="0">
              <a:solidFill>
                <a:schemeClr val="tx1"/>
              </a:solidFill>
            </a:endParaRPr>
          </a:p>
        </p:txBody>
      </p:sp>
      <p:sp>
        <p:nvSpPr>
          <p:cNvPr id="129" name="Google Shape;129;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pic>
        <p:nvPicPr>
          <p:cNvPr id="3" name="Picture 2">
            <a:extLst>
              <a:ext uri="{FF2B5EF4-FFF2-40B4-BE49-F238E27FC236}">
                <a16:creationId xmlns:a16="http://schemas.microsoft.com/office/drawing/2014/main" id="{BCCC1785-F45C-433E-B74E-90EC1418B625}"/>
              </a:ext>
            </a:extLst>
          </p:cNvPr>
          <p:cNvPicPr>
            <a:picLocks noChangeAspect="1"/>
          </p:cNvPicPr>
          <p:nvPr/>
        </p:nvPicPr>
        <p:blipFill>
          <a:blip r:embed="rId3"/>
          <a:stretch>
            <a:fillRect/>
          </a:stretch>
        </p:blipFill>
        <p:spPr>
          <a:xfrm>
            <a:off x="883920" y="2298522"/>
            <a:ext cx="7376160" cy="1567624"/>
          </a:xfrm>
          <a:prstGeom prst="rect">
            <a:avLst/>
          </a:prstGeom>
        </p:spPr>
      </p:pic>
    </p:spTree>
    <p:extLst>
      <p:ext uri="{BB962C8B-B14F-4D97-AF65-F5344CB8AC3E}">
        <p14:creationId xmlns:p14="http://schemas.microsoft.com/office/powerpoint/2010/main" val="2928546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dirty="0"/>
              <a:t>4</a:t>
            </a:r>
          </a:p>
          <a:p>
            <a:pPr marL="0" lvl="0" indent="0" algn="l" rtl="0">
              <a:spcBef>
                <a:spcPts val="0"/>
              </a:spcBef>
              <a:spcAft>
                <a:spcPts val="0"/>
              </a:spcAft>
              <a:buNone/>
            </a:pPr>
            <a:r>
              <a:rPr lang="en-ZA" dirty="0"/>
              <a:t>Advanced Concepts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ZA" dirty="0"/>
              <a:t>All the other things you need to know about</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94385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WHAT IS DOCKER?</a:t>
            </a:r>
            <a:endParaRPr/>
          </a:p>
        </p:txBody>
      </p:sp>
      <p:sp>
        <p:nvSpPr>
          <p:cNvPr id="152" name="Google Shape;152;p20"/>
          <p:cNvSpPr txBox="1">
            <a:spLocks noGrp="1"/>
          </p:cNvSpPr>
          <p:nvPr>
            <p:ph type="body" idx="1"/>
          </p:nvPr>
        </p:nvSpPr>
        <p:spPr>
          <a:xfrm>
            <a:off x="426349" y="1182788"/>
            <a:ext cx="8396929" cy="3725700"/>
          </a:xfrm>
          <a:prstGeom prst="rect">
            <a:avLst/>
          </a:prstGeom>
        </p:spPr>
        <p:txBody>
          <a:bodyPr spcFirstLastPara="1" wrap="square" lIns="91425" tIns="91425" rIns="91425" bIns="91425" anchor="t" anchorCtr="0">
            <a:noAutofit/>
          </a:bodyPr>
          <a:lstStyle/>
          <a:p>
            <a:pPr marL="342900" indent="-342900">
              <a:buClr>
                <a:schemeClr val="tx1"/>
              </a:buClr>
            </a:pPr>
            <a:endParaRPr lang="en-US" sz="1600"/>
          </a:p>
          <a:p>
            <a:pPr marL="342900" indent="-342900"/>
            <a:endParaRPr sz="160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8" name="Picture 7">
            <a:extLst>
              <a:ext uri="{FF2B5EF4-FFF2-40B4-BE49-F238E27FC236}">
                <a16:creationId xmlns:a16="http://schemas.microsoft.com/office/drawing/2014/main" id="{ABF939A1-9985-491B-B9FB-B87CEEC7B54A}"/>
              </a:ext>
            </a:extLst>
          </p:cNvPr>
          <p:cNvPicPr>
            <a:picLocks noChangeAspect="1"/>
          </p:cNvPicPr>
          <p:nvPr/>
        </p:nvPicPr>
        <p:blipFill>
          <a:blip r:embed="rId3"/>
          <a:stretch>
            <a:fillRect/>
          </a:stretch>
        </p:blipFill>
        <p:spPr>
          <a:xfrm>
            <a:off x="445274" y="934779"/>
            <a:ext cx="8077884" cy="3461950"/>
          </a:xfrm>
          <a:prstGeom prst="rect">
            <a:avLst/>
          </a:prstGeom>
        </p:spPr>
      </p:pic>
    </p:spTree>
    <p:extLst>
      <p:ext uri="{BB962C8B-B14F-4D97-AF65-F5344CB8AC3E}">
        <p14:creationId xmlns:p14="http://schemas.microsoft.com/office/powerpoint/2010/main" val="3889682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0272-5448-405D-8B5B-A29664CE560F}"/>
              </a:ext>
            </a:extLst>
          </p:cNvPr>
          <p:cNvSpPr>
            <a:spLocks noGrp="1"/>
          </p:cNvSpPr>
          <p:nvPr>
            <p:ph type="title"/>
          </p:nvPr>
        </p:nvSpPr>
        <p:spPr>
          <a:xfrm>
            <a:off x="404425" y="502796"/>
            <a:ext cx="8229600" cy="413400"/>
          </a:xfrm>
        </p:spPr>
        <p:txBody>
          <a:bodyPr/>
          <a:lstStyle/>
          <a:p>
            <a:r>
              <a:rPr lang="en-ZA" sz="2800" b="1" dirty="0"/>
              <a:t>Port Bindings</a:t>
            </a:r>
          </a:p>
        </p:txBody>
      </p:sp>
      <p:sp>
        <p:nvSpPr>
          <p:cNvPr id="3" name="Text Placeholder 2">
            <a:extLst>
              <a:ext uri="{FF2B5EF4-FFF2-40B4-BE49-F238E27FC236}">
                <a16:creationId xmlns:a16="http://schemas.microsoft.com/office/drawing/2014/main" id="{EDEBDB1A-FF26-42BA-8622-4612CDD7001E}"/>
              </a:ext>
            </a:extLst>
          </p:cNvPr>
          <p:cNvSpPr>
            <a:spLocks noGrp="1"/>
          </p:cNvSpPr>
          <p:nvPr>
            <p:ph type="body" idx="1"/>
          </p:nvPr>
        </p:nvSpPr>
        <p:spPr/>
        <p:txBody>
          <a:bodyPr/>
          <a:lstStyle/>
          <a:p>
            <a:pPr algn="ctr"/>
            <a:r>
              <a:rPr lang="en-ZA" dirty="0"/>
              <a:t>Expose your web application somehow </a:t>
            </a:r>
          </a:p>
          <a:p>
            <a:pPr algn="ctr"/>
            <a:endParaRPr lang="en-ZA" dirty="0"/>
          </a:p>
          <a:p>
            <a:pPr algn="ctr"/>
            <a:r>
              <a:rPr lang="en-ZA" dirty="0"/>
              <a:t>Link a container port to a port on your computer</a:t>
            </a:r>
          </a:p>
        </p:txBody>
      </p:sp>
      <p:sp>
        <p:nvSpPr>
          <p:cNvPr id="4" name="Slide Number Placeholder 3">
            <a:extLst>
              <a:ext uri="{FF2B5EF4-FFF2-40B4-BE49-F238E27FC236}">
                <a16:creationId xmlns:a16="http://schemas.microsoft.com/office/drawing/2014/main" id="{DC2570AF-7F8D-4BBC-8F3A-77009D6656CB}"/>
              </a:ext>
            </a:extLst>
          </p:cNvPr>
          <p:cNvSpPr>
            <a:spLocks noGrp="1"/>
          </p:cNvSpPr>
          <p:nvPr>
            <p:ph type="sldNum"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3180085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799F3-DC01-48DF-BDE7-69F28A8B22CB}"/>
              </a:ext>
            </a:extLst>
          </p:cNvPr>
          <p:cNvSpPr>
            <a:spLocks noGrp="1"/>
          </p:cNvSpPr>
          <p:nvPr>
            <p:ph type="title"/>
          </p:nvPr>
        </p:nvSpPr>
        <p:spPr/>
        <p:txBody>
          <a:bodyPr/>
          <a:lstStyle/>
          <a:p>
            <a:r>
              <a:rPr lang="en-ZA" sz="2800" b="1" dirty="0"/>
              <a:t>Update &amp; Rebuild</a:t>
            </a:r>
          </a:p>
        </p:txBody>
      </p:sp>
      <p:sp>
        <p:nvSpPr>
          <p:cNvPr id="7" name="Text Placeholder 6">
            <a:extLst>
              <a:ext uri="{FF2B5EF4-FFF2-40B4-BE49-F238E27FC236}">
                <a16:creationId xmlns:a16="http://schemas.microsoft.com/office/drawing/2014/main" id="{37D6BEEA-92B9-424F-9C0B-AEFABFC0D2A4}"/>
              </a:ext>
            </a:extLst>
          </p:cNvPr>
          <p:cNvSpPr>
            <a:spLocks noGrp="1"/>
          </p:cNvSpPr>
          <p:nvPr>
            <p:ph type="body" idx="1"/>
          </p:nvPr>
        </p:nvSpPr>
        <p:spPr>
          <a:xfrm>
            <a:off x="420778" y="1239803"/>
            <a:ext cx="3994500" cy="2663894"/>
          </a:xfrm>
        </p:spPr>
        <p:txBody>
          <a:bodyPr anchor="ctr"/>
          <a:lstStyle/>
          <a:p>
            <a:pPr algn="ctr"/>
            <a:r>
              <a:rPr lang="en-ZA" sz="2400" dirty="0"/>
              <a:t>Update the image and run it again on a different port</a:t>
            </a:r>
          </a:p>
        </p:txBody>
      </p:sp>
      <p:sp>
        <p:nvSpPr>
          <p:cNvPr id="4" name="Slide Number Placeholder 3">
            <a:extLst>
              <a:ext uri="{FF2B5EF4-FFF2-40B4-BE49-F238E27FC236}">
                <a16:creationId xmlns:a16="http://schemas.microsoft.com/office/drawing/2014/main" id="{66660BE6-487B-4BA8-90F0-7C7E187C3F4A}"/>
              </a:ext>
            </a:extLst>
          </p:cNvPr>
          <p:cNvSpPr>
            <a:spLocks noGrp="1"/>
          </p:cNvSpPr>
          <p:nvPr>
            <p:ph type="sldNum" idx="12"/>
          </p:nvPr>
        </p:nvSpPr>
        <p:spPr/>
        <p:txBody>
          <a:bodyPr/>
          <a:lstStyle/>
          <a:p>
            <a:fld id="{00000000-1234-1234-1234-123412341234}" type="slidenum">
              <a:rPr lang="en" smtClean="0"/>
              <a:pPr/>
              <a:t>41</a:t>
            </a:fld>
            <a:endParaRPr lang="en"/>
          </a:p>
        </p:txBody>
      </p:sp>
      <p:sp>
        <p:nvSpPr>
          <p:cNvPr id="6" name="Google Shape;397;p36">
            <a:extLst>
              <a:ext uri="{FF2B5EF4-FFF2-40B4-BE49-F238E27FC236}">
                <a16:creationId xmlns:a16="http://schemas.microsoft.com/office/drawing/2014/main" id="{A5AA49B8-9D4F-4BF5-B09D-3742456C85AA}"/>
              </a:ext>
            </a:extLst>
          </p:cNvPr>
          <p:cNvSpPr/>
          <p:nvPr/>
        </p:nvSpPr>
        <p:spPr>
          <a:xfrm>
            <a:off x="5322627" y="1795137"/>
            <a:ext cx="2606721" cy="2108560"/>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400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2800" b="1" dirty="0"/>
              <a:t>Docker Images &amp; Layers</a:t>
            </a:r>
            <a:endParaRPr sz="2800" b="1" dirty="0"/>
          </a:p>
        </p:txBody>
      </p:sp>
      <p:sp>
        <p:nvSpPr>
          <p:cNvPr id="152" name="Google Shape;152;p20"/>
          <p:cNvSpPr txBox="1">
            <a:spLocks noGrp="1"/>
          </p:cNvSpPr>
          <p:nvPr>
            <p:ph type="body" idx="1"/>
          </p:nvPr>
        </p:nvSpPr>
        <p:spPr>
          <a:xfrm>
            <a:off x="426350" y="1182788"/>
            <a:ext cx="4968610" cy="37257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ZA" sz="2400" dirty="0"/>
              <a:t>Every command creates another layer</a:t>
            </a:r>
          </a:p>
          <a:p>
            <a:pPr marL="0" lvl="0" indent="0" algn="ctr" rtl="0">
              <a:spcBef>
                <a:spcPts val="600"/>
              </a:spcBef>
              <a:spcAft>
                <a:spcPts val="0"/>
              </a:spcAft>
              <a:buNone/>
            </a:pPr>
            <a:endParaRPr lang="en-ZA" dirty="0"/>
          </a:p>
          <a:p>
            <a:pPr marL="0" lvl="0" indent="0" algn="ctr" rtl="0">
              <a:spcBef>
                <a:spcPts val="600"/>
              </a:spcBef>
              <a:spcAft>
                <a:spcPts val="0"/>
              </a:spcAft>
              <a:buNone/>
            </a:pPr>
            <a:r>
              <a:rPr lang="en-ZA" dirty="0"/>
              <a:t>Docker ‘pull’ only downloads updated layers</a:t>
            </a:r>
          </a:p>
          <a:p>
            <a:pPr marL="0" lvl="0" indent="0" algn="ctr" rtl="0">
              <a:spcBef>
                <a:spcPts val="600"/>
              </a:spcBef>
              <a:spcAft>
                <a:spcPts val="0"/>
              </a:spcAft>
              <a:buNone/>
            </a:pPr>
            <a:endParaRPr sz="2400" dirty="0"/>
          </a:p>
        </p:txBody>
      </p:sp>
      <p:grpSp>
        <p:nvGrpSpPr>
          <p:cNvPr id="153" name="Google Shape;153;p20"/>
          <p:cNvGrpSpPr/>
          <p:nvPr/>
        </p:nvGrpSpPr>
        <p:grpSpPr>
          <a:xfrm rot="5400000">
            <a:off x="5739661" y="1287189"/>
            <a:ext cx="2819484" cy="2747508"/>
            <a:chOff x="5708850" y="3417450"/>
            <a:chExt cx="2931161" cy="2815646"/>
          </a:xfrm>
        </p:grpSpPr>
        <p:sp>
          <p:nvSpPr>
            <p:cNvPr id="154" name="Google Shape;154;p20"/>
            <p:cNvSpPr/>
            <p:nvPr/>
          </p:nvSpPr>
          <p:spPr>
            <a:xfrm>
              <a:off x="6102011" y="3942011"/>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56" name="Google Shape;156;p20"/>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57" name="Google Shape;157;p20"/>
            <p:cNvSpPr/>
            <p:nvPr/>
          </p:nvSpPr>
          <p:spPr>
            <a:xfrm rot="-5400000">
              <a:off x="5708850" y="34174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20"/>
            <p:cNvCxnSpPr/>
            <p:nvPr/>
          </p:nvCxnSpPr>
          <p:spPr>
            <a:xfrm>
              <a:off x="6109725" y="3957425"/>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59" name="Google Shape;159;p20"/>
            <p:cNvCxnSpPr/>
            <p:nvPr/>
          </p:nvCxnSpPr>
          <p:spPr>
            <a:xfrm flipH="1">
              <a:off x="6102050" y="3941996"/>
              <a:ext cx="2291100" cy="2291100"/>
            </a:xfrm>
            <a:prstGeom prst="straightConnector1">
              <a:avLst/>
            </a:prstGeom>
            <a:noFill/>
            <a:ln w="9525" cap="flat" cmpd="sng">
              <a:solidFill>
                <a:schemeClr val="tx1"/>
              </a:solidFill>
              <a:prstDash val="dash"/>
              <a:round/>
              <a:headEnd type="none" w="med" len="med"/>
              <a:tailEnd type="none" w="med" len="med"/>
            </a:ln>
          </p:spPr>
        </p:cxnSp>
        <p:cxnSp>
          <p:nvCxnSpPr>
            <p:cNvPr id="160" name="Google Shape;160;p20"/>
            <p:cNvCxnSpPr/>
            <p:nvPr/>
          </p:nvCxnSpPr>
          <p:spPr>
            <a:xfrm>
              <a:off x="5978575" y="3949725"/>
              <a:ext cx="0" cy="2283300"/>
            </a:xfrm>
            <a:prstGeom prst="straightConnector1">
              <a:avLst/>
            </a:prstGeom>
            <a:noFill/>
            <a:ln w="9525" cap="flat" cmpd="sng">
              <a:solidFill>
                <a:schemeClr val="tx1"/>
              </a:solidFill>
              <a:prstDash val="solid"/>
              <a:round/>
              <a:headEnd type="triangle" w="sm" len="sm"/>
              <a:tailEnd type="triangle" w="sm" len="sm"/>
            </a:ln>
          </p:spPr>
        </p:cxnSp>
      </p:grpSp>
      <p:pic>
        <p:nvPicPr>
          <p:cNvPr id="161" name="Google Shape;161;p20"/>
          <p:cNvPicPr preferRelativeResize="0"/>
          <p:nvPr/>
        </p:nvPicPr>
        <p:blipFill>
          <a:blip r:embed="rId3">
            <a:extLst>
              <a:ext uri="{837473B0-CC2E-450A-ABE3-18F120FF3D39}">
                <a1611:picAttrSrcUrl xmlns:a1611="http://schemas.microsoft.com/office/drawing/2016/11/main" r:id="rId4"/>
              </a:ext>
            </a:extLst>
          </a:blip>
          <a:srcRect/>
          <a:stretch/>
        </p:blipFill>
        <p:spPr>
          <a:xfrm>
            <a:off x="6324437" y="1732140"/>
            <a:ext cx="1159387" cy="2011538"/>
          </a:xfrm>
          <a:prstGeom prst="rect">
            <a:avLst/>
          </a:prstGeom>
          <a:noFill/>
          <a:ln>
            <a:noFill/>
          </a:ln>
        </p:spPr>
      </p:pic>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620856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2800" b="1" dirty="0"/>
              <a:t>Docker Images &amp; Layers</a:t>
            </a:r>
            <a:endParaRPr sz="2800" b="1" dirty="0"/>
          </a:p>
        </p:txBody>
      </p:sp>
      <p:sp>
        <p:nvSpPr>
          <p:cNvPr id="152" name="Google Shape;152;p20"/>
          <p:cNvSpPr txBox="1">
            <a:spLocks noGrp="1"/>
          </p:cNvSpPr>
          <p:nvPr>
            <p:ph type="body" idx="1"/>
          </p:nvPr>
        </p:nvSpPr>
        <p:spPr>
          <a:xfrm>
            <a:off x="6103621" y="1580333"/>
            <a:ext cx="2190937" cy="1396098"/>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ZA" sz="2400" dirty="0"/>
              <a:t>Stuff that changes frequently</a:t>
            </a:r>
          </a:p>
          <a:p>
            <a:pPr marL="0" lvl="0" indent="0" algn="ctr">
              <a:buNone/>
            </a:pPr>
            <a:r>
              <a:rPr lang="en-ZA" sz="1800" dirty="0"/>
              <a:t>(Bottom of </a:t>
            </a:r>
            <a:r>
              <a:rPr lang="en-ZA" sz="1800" dirty="0" err="1"/>
              <a:t>dockerfile</a:t>
            </a:r>
            <a:r>
              <a:rPr lang="en-ZA" sz="1800" dirty="0"/>
              <a:t>)</a:t>
            </a:r>
          </a:p>
        </p:txBody>
      </p:sp>
      <p:pic>
        <p:nvPicPr>
          <p:cNvPr id="161" name="Google Shape;161;p20"/>
          <p:cNvPicPr preferRelativeResize="0"/>
          <p:nvPr/>
        </p:nvPicPr>
        <p:blipFill>
          <a:blip r:embed="rId3">
            <a:extLst>
              <a:ext uri="{837473B0-CC2E-450A-ABE3-18F120FF3D39}">
                <a1611:picAttrSrcUrl xmlns:a1611="http://schemas.microsoft.com/office/drawing/2016/11/main" r:id="rId4"/>
              </a:ext>
            </a:extLst>
          </a:blip>
          <a:srcRect/>
          <a:stretch/>
        </p:blipFill>
        <p:spPr>
          <a:xfrm>
            <a:off x="4119412" y="1682279"/>
            <a:ext cx="1159387" cy="2011538"/>
          </a:xfrm>
          <a:prstGeom prst="rect">
            <a:avLst/>
          </a:prstGeom>
          <a:noFill/>
          <a:ln>
            <a:noFill/>
          </a:ln>
        </p:spPr>
      </p:pic>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4" name="Google Shape;152;p20">
            <a:extLst>
              <a:ext uri="{FF2B5EF4-FFF2-40B4-BE49-F238E27FC236}">
                <a16:creationId xmlns:a16="http://schemas.microsoft.com/office/drawing/2014/main" id="{3A2AAC8E-1338-4C96-9734-F70D50AAE60B}"/>
              </a:ext>
            </a:extLst>
          </p:cNvPr>
          <p:cNvSpPr txBox="1">
            <a:spLocks/>
          </p:cNvSpPr>
          <p:nvPr/>
        </p:nvSpPr>
        <p:spPr>
          <a:xfrm>
            <a:off x="1316653" y="3122679"/>
            <a:ext cx="2834662" cy="1810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ZA" dirty="0"/>
              <a:t>Stuff that </a:t>
            </a:r>
            <a:br>
              <a:rPr lang="en-ZA" dirty="0"/>
            </a:br>
            <a:r>
              <a:rPr lang="en-ZA" dirty="0"/>
              <a:t>doesn’t change</a:t>
            </a:r>
          </a:p>
          <a:p>
            <a:pPr marL="0" indent="0" algn="ctr">
              <a:buFont typeface="Cousine"/>
              <a:buNone/>
            </a:pPr>
            <a:r>
              <a:rPr lang="en-ZA" sz="1800" dirty="0"/>
              <a:t>(Top of </a:t>
            </a:r>
            <a:r>
              <a:rPr lang="en-ZA" sz="1800" dirty="0" err="1"/>
              <a:t>dockerfile</a:t>
            </a:r>
            <a:r>
              <a:rPr lang="en-ZA" sz="1800" dirty="0"/>
              <a:t>)</a:t>
            </a:r>
          </a:p>
        </p:txBody>
      </p:sp>
      <p:cxnSp>
        <p:nvCxnSpPr>
          <p:cNvPr id="12" name="Connector: Curved 11">
            <a:extLst>
              <a:ext uri="{FF2B5EF4-FFF2-40B4-BE49-F238E27FC236}">
                <a16:creationId xmlns:a16="http://schemas.microsoft.com/office/drawing/2014/main" id="{9A07C6D0-1D8D-400D-ACEC-5D6674921E86}"/>
              </a:ext>
            </a:extLst>
          </p:cNvPr>
          <p:cNvCxnSpPr>
            <a:cxnSpLocks/>
            <a:endCxn id="161" idx="2"/>
          </p:cNvCxnSpPr>
          <p:nvPr/>
        </p:nvCxnSpPr>
        <p:spPr>
          <a:xfrm flipV="1">
            <a:off x="4244341" y="3693817"/>
            <a:ext cx="454765" cy="398123"/>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52" name="Connector: Curved 51">
            <a:extLst>
              <a:ext uri="{FF2B5EF4-FFF2-40B4-BE49-F238E27FC236}">
                <a16:creationId xmlns:a16="http://schemas.microsoft.com/office/drawing/2014/main" id="{F123AF95-A584-46A7-8C5A-C39578427C9F}"/>
              </a:ext>
            </a:extLst>
          </p:cNvPr>
          <p:cNvCxnSpPr>
            <a:cxnSpLocks/>
          </p:cNvCxnSpPr>
          <p:nvPr/>
        </p:nvCxnSpPr>
        <p:spPr>
          <a:xfrm rot="10800000">
            <a:off x="5278802" y="1872548"/>
            <a:ext cx="992459" cy="497272"/>
          </a:xfrm>
          <a:prstGeom prst="curvedConnector3">
            <a:avLst>
              <a:gd name="adj1" fmla="val 50000"/>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8357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F8C2-D87D-43C1-BD4F-7915504E133A}"/>
              </a:ext>
            </a:extLst>
          </p:cNvPr>
          <p:cNvSpPr>
            <a:spLocks noGrp="1"/>
          </p:cNvSpPr>
          <p:nvPr>
            <p:ph type="title"/>
          </p:nvPr>
        </p:nvSpPr>
        <p:spPr/>
        <p:txBody>
          <a:bodyPr/>
          <a:lstStyle/>
          <a:p>
            <a:r>
              <a:rPr lang="en-ZA" sz="2800" b="1" dirty="0"/>
              <a:t>Stopping Containers</a:t>
            </a:r>
          </a:p>
        </p:txBody>
      </p:sp>
      <p:sp>
        <p:nvSpPr>
          <p:cNvPr id="3" name="Text Placeholder 2">
            <a:extLst>
              <a:ext uri="{FF2B5EF4-FFF2-40B4-BE49-F238E27FC236}">
                <a16:creationId xmlns:a16="http://schemas.microsoft.com/office/drawing/2014/main" id="{03F82AC0-1F67-435D-807F-93DC63C4A186}"/>
              </a:ext>
            </a:extLst>
          </p:cNvPr>
          <p:cNvSpPr>
            <a:spLocks noGrp="1"/>
          </p:cNvSpPr>
          <p:nvPr>
            <p:ph type="body" idx="1"/>
          </p:nvPr>
        </p:nvSpPr>
        <p:spPr/>
        <p:txBody>
          <a:bodyPr/>
          <a:lstStyle/>
          <a:p>
            <a:pPr>
              <a:buClrTx/>
              <a:buFont typeface="Arial" panose="020B0604020202020204" pitchFamily="34" charset="0"/>
              <a:buChar char="•"/>
            </a:pPr>
            <a:r>
              <a:rPr lang="en-ZA" dirty="0"/>
              <a:t>list running containers</a:t>
            </a:r>
          </a:p>
          <a:p>
            <a:pPr lvl="1">
              <a:buClrTx/>
              <a:buFont typeface="Arial" panose="020B0604020202020204" pitchFamily="34" charset="0"/>
              <a:buChar char="•"/>
            </a:pPr>
            <a:r>
              <a:rPr lang="en-ZA" dirty="0">
                <a:solidFill>
                  <a:schemeClr val="tx1"/>
                </a:solidFill>
              </a:rPr>
              <a:t>docker </a:t>
            </a:r>
            <a:r>
              <a:rPr lang="en-ZA" dirty="0" err="1">
                <a:solidFill>
                  <a:schemeClr val="tx1"/>
                </a:solidFill>
              </a:rPr>
              <a:t>ps</a:t>
            </a:r>
            <a:endParaRPr lang="en-ZA" dirty="0">
              <a:solidFill>
                <a:schemeClr val="tx1"/>
              </a:solidFill>
            </a:endParaRPr>
          </a:p>
          <a:p>
            <a:pPr lvl="1">
              <a:buClrTx/>
              <a:buFont typeface="Arial" panose="020B0604020202020204" pitchFamily="34" charset="0"/>
              <a:buChar char="•"/>
            </a:pPr>
            <a:endParaRPr lang="en-ZA" dirty="0">
              <a:solidFill>
                <a:schemeClr val="tx1"/>
              </a:solidFill>
            </a:endParaRPr>
          </a:p>
          <a:p>
            <a:pPr>
              <a:buClrTx/>
              <a:buFont typeface="Arial" panose="020B0604020202020204" pitchFamily="34" charset="0"/>
              <a:buChar char="•"/>
            </a:pPr>
            <a:r>
              <a:rPr lang="en-ZA" dirty="0"/>
              <a:t>Stop and remove the containers</a:t>
            </a:r>
          </a:p>
          <a:p>
            <a:pPr lvl="1">
              <a:buClrTx/>
              <a:buFont typeface="Arial" panose="020B0604020202020204" pitchFamily="34" charset="0"/>
              <a:buChar char="•"/>
            </a:pPr>
            <a:r>
              <a:rPr lang="en-ZA" dirty="0">
                <a:solidFill>
                  <a:schemeClr val="tx1"/>
                </a:solidFill>
              </a:rPr>
              <a:t>docker stop</a:t>
            </a:r>
          </a:p>
          <a:p>
            <a:pPr lvl="1">
              <a:buClrTx/>
              <a:buFont typeface="Arial" panose="020B0604020202020204" pitchFamily="34" charset="0"/>
              <a:buChar char="•"/>
            </a:pPr>
            <a:r>
              <a:rPr lang="en-ZA" dirty="0">
                <a:solidFill>
                  <a:schemeClr val="tx1"/>
                </a:solidFill>
              </a:rPr>
              <a:t>docker rm</a:t>
            </a:r>
          </a:p>
        </p:txBody>
      </p:sp>
      <p:sp>
        <p:nvSpPr>
          <p:cNvPr id="4" name="Slide Number Placeholder 3">
            <a:extLst>
              <a:ext uri="{FF2B5EF4-FFF2-40B4-BE49-F238E27FC236}">
                <a16:creationId xmlns:a16="http://schemas.microsoft.com/office/drawing/2014/main" id="{3C0811A6-3D52-4D50-98B6-00766FAF9088}"/>
              </a:ext>
            </a:extLst>
          </p:cNvPr>
          <p:cNvSpPr>
            <a:spLocks noGrp="1"/>
          </p:cNvSpPr>
          <p:nvPr>
            <p:ph type="sldNum"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3895440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F82AC0-1F67-435D-807F-93DC63C4A186}"/>
              </a:ext>
            </a:extLst>
          </p:cNvPr>
          <p:cNvSpPr>
            <a:spLocks noGrp="1"/>
          </p:cNvSpPr>
          <p:nvPr>
            <p:ph type="body" idx="1"/>
          </p:nvPr>
        </p:nvSpPr>
        <p:spPr/>
        <p:txBody>
          <a:bodyPr/>
          <a:lstStyle/>
          <a:p>
            <a:pPr marL="76200" indent="0">
              <a:buClrTx/>
              <a:buNone/>
            </a:pPr>
            <a:r>
              <a:rPr lang="en-ZA" dirty="0"/>
              <a:t>Interactive mode </a:t>
            </a:r>
            <a:r>
              <a:rPr lang="en-ZA" b="0" dirty="0"/>
              <a:t>allows you to execute commands inside the container</a:t>
            </a:r>
          </a:p>
          <a:p>
            <a:pPr marL="76200" indent="0">
              <a:buClrTx/>
              <a:buNone/>
            </a:pPr>
            <a:endParaRPr lang="en-ZA" b="0" dirty="0"/>
          </a:p>
          <a:p>
            <a:pPr marL="76200" indent="0">
              <a:buClrTx/>
              <a:buNone/>
            </a:pPr>
            <a:r>
              <a:rPr lang="en-ZA" sz="1800" b="0" dirty="0"/>
              <a:t>Add the –it flag to docker run</a:t>
            </a:r>
            <a:endParaRPr lang="en-ZA" b="0" dirty="0"/>
          </a:p>
        </p:txBody>
      </p:sp>
      <p:sp>
        <p:nvSpPr>
          <p:cNvPr id="4" name="Slide Number Placeholder 3">
            <a:extLst>
              <a:ext uri="{FF2B5EF4-FFF2-40B4-BE49-F238E27FC236}">
                <a16:creationId xmlns:a16="http://schemas.microsoft.com/office/drawing/2014/main" id="{3C0811A6-3D52-4D50-98B6-00766FAF9088}"/>
              </a:ext>
            </a:extLst>
          </p:cNvPr>
          <p:cNvSpPr>
            <a:spLocks noGrp="1"/>
          </p:cNvSpPr>
          <p:nvPr>
            <p:ph type="sldNum" idx="12"/>
          </p:nvPr>
        </p:nvSpPr>
        <p:spPr/>
        <p:txBody>
          <a:bodyPr/>
          <a:lstStyle/>
          <a:p>
            <a:fld id="{00000000-1234-1234-1234-123412341234}" type="slidenum">
              <a:rPr lang="en" smtClean="0"/>
              <a:pPr/>
              <a:t>45</a:t>
            </a:fld>
            <a:endParaRPr lang="en"/>
          </a:p>
        </p:txBody>
      </p:sp>
      <p:sp>
        <p:nvSpPr>
          <p:cNvPr id="2" name="Title 1">
            <a:extLst>
              <a:ext uri="{FF2B5EF4-FFF2-40B4-BE49-F238E27FC236}">
                <a16:creationId xmlns:a16="http://schemas.microsoft.com/office/drawing/2014/main" id="{E397F8C2-D87D-43C1-BD4F-7915504E133A}"/>
              </a:ext>
            </a:extLst>
          </p:cNvPr>
          <p:cNvSpPr>
            <a:spLocks noGrp="1"/>
          </p:cNvSpPr>
          <p:nvPr>
            <p:ph type="title" idx="4294967295"/>
          </p:nvPr>
        </p:nvSpPr>
        <p:spPr>
          <a:xfrm>
            <a:off x="0" y="493713"/>
            <a:ext cx="8229600" cy="412750"/>
          </a:xfrm>
        </p:spPr>
        <p:txBody>
          <a:bodyPr/>
          <a:lstStyle/>
          <a:p>
            <a:r>
              <a:rPr lang="en-ZA" sz="2800" b="1" dirty="0"/>
              <a:t>Interactive Mode</a:t>
            </a:r>
          </a:p>
        </p:txBody>
      </p:sp>
    </p:spTree>
    <p:extLst>
      <p:ext uri="{BB962C8B-B14F-4D97-AF65-F5344CB8AC3E}">
        <p14:creationId xmlns:p14="http://schemas.microsoft.com/office/powerpoint/2010/main" val="914621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F8C2-D87D-43C1-BD4F-7915504E133A}"/>
              </a:ext>
            </a:extLst>
          </p:cNvPr>
          <p:cNvSpPr>
            <a:spLocks noGrp="1"/>
          </p:cNvSpPr>
          <p:nvPr>
            <p:ph type="title"/>
          </p:nvPr>
        </p:nvSpPr>
        <p:spPr/>
        <p:txBody>
          <a:bodyPr/>
          <a:lstStyle/>
          <a:p>
            <a:r>
              <a:rPr lang="en-ZA" sz="2800" b="1" dirty="0"/>
              <a:t>Volumes</a:t>
            </a:r>
          </a:p>
        </p:txBody>
      </p:sp>
      <p:sp>
        <p:nvSpPr>
          <p:cNvPr id="6" name="Text Placeholder 5">
            <a:extLst>
              <a:ext uri="{FF2B5EF4-FFF2-40B4-BE49-F238E27FC236}">
                <a16:creationId xmlns:a16="http://schemas.microsoft.com/office/drawing/2014/main" id="{C2B653C8-106B-4AE4-A2A3-D574EDAD24DA}"/>
              </a:ext>
            </a:extLst>
          </p:cNvPr>
          <p:cNvSpPr>
            <a:spLocks noGrp="1"/>
          </p:cNvSpPr>
          <p:nvPr>
            <p:ph type="body" idx="1"/>
          </p:nvPr>
        </p:nvSpPr>
        <p:spPr/>
        <p:txBody>
          <a:bodyPr/>
          <a:lstStyle/>
          <a:p>
            <a:pPr marL="76200" indent="0">
              <a:buNone/>
            </a:pPr>
            <a:r>
              <a:rPr lang="en-US" dirty="0"/>
              <a:t>Directories or files shared between the container and the host file system</a:t>
            </a:r>
          </a:p>
          <a:p>
            <a:pPr marL="76200" indent="0">
              <a:buNone/>
            </a:pPr>
            <a:endParaRPr lang="en-US" dirty="0"/>
          </a:p>
          <a:p>
            <a:pPr>
              <a:buClrTx/>
              <a:buFont typeface="Arial" panose="020B0604020202020204" pitchFamily="34" charset="0"/>
              <a:buChar char="•"/>
            </a:pPr>
            <a:r>
              <a:rPr lang="en-US" dirty="0"/>
              <a:t>Persist State</a:t>
            </a:r>
          </a:p>
          <a:p>
            <a:pPr>
              <a:buClrTx/>
              <a:buFont typeface="Arial" panose="020B0604020202020204" pitchFamily="34" charset="0"/>
              <a:buChar char="•"/>
            </a:pPr>
            <a:r>
              <a:rPr lang="en-US" dirty="0"/>
              <a:t>Share between containers</a:t>
            </a:r>
          </a:p>
          <a:p>
            <a:pPr>
              <a:buClrTx/>
              <a:buFont typeface="Arial" panose="020B0604020202020204" pitchFamily="34" charset="0"/>
              <a:buChar char="•"/>
            </a:pPr>
            <a:r>
              <a:rPr lang="en-US" dirty="0"/>
              <a:t>VOLUME command in </a:t>
            </a:r>
            <a:r>
              <a:rPr lang="en-US" dirty="0" err="1"/>
              <a:t>dockefile</a:t>
            </a:r>
            <a:endParaRPr lang="en-US" dirty="0"/>
          </a:p>
          <a:p>
            <a:pPr>
              <a:buClrTx/>
              <a:buFont typeface="Arial" panose="020B0604020202020204" pitchFamily="34" charset="0"/>
              <a:buChar char="•"/>
            </a:pPr>
            <a:r>
              <a:rPr lang="en-US" dirty="0"/>
              <a:t>-v flag on run</a:t>
            </a:r>
          </a:p>
          <a:p>
            <a:pPr marL="76200" indent="0">
              <a:buNone/>
            </a:pPr>
            <a:endParaRPr lang="en-ZA" dirty="0"/>
          </a:p>
        </p:txBody>
      </p:sp>
      <p:sp>
        <p:nvSpPr>
          <p:cNvPr id="4" name="Slide Number Placeholder 3">
            <a:extLst>
              <a:ext uri="{FF2B5EF4-FFF2-40B4-BE49-F238E27FC236}">
                <a16:creationId xmlns:a16="http://schemas.microsoft.com/office/drawing/2014/main" id="{3C0811A6-3D52-4D50-98B6-00766FAF9088}"/>
              </a:ext>
            </a:extLst>
          </p:cNvPr>
          <p:cNvSpPr>
            <a:spLocks noGrp="1"/>
          </p:cNvSpPr>
          <p:nvPr>
            <p:ph type="sldNum" idx="12"/>
          </p:nvPr>
        </p:nvSpPr>
        <p:spPr/>
        <p:txBody>
          <a:bodyPr/>
          <a:lstStyle/>
          <a:p>
            <a:fld id="{00000000-1234-1234-1234-123412341234}" type="slidenum">
              <a:rPr lang="en" smtClean="0"/>
              <a:pPr/>
              <a:t>46</a:t>
            </a:fld>
            <a:endParaRPr lang="en"/>
          </a:p>
        </p:txBody>
      </p:sp>
    </p:spTree>
    <p:extLst>
      <p:ext uri="{BB962C8B-B14F-4D97-AF65-F5344CB8AC3E}">
        <p14:creationId xmlns:p14="http://schemas.microsoft.com/office/powerpoint/2010/main" val="6388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dirty="0"/>
              <a:t>4</a:t>
            </a:r>
            <a:endParaRPr sz="6000" dirty="0"/>
          </a:p>
          <a:p>
            <a:pPr marL="0" lvl="0" indent="0" algn="l" rtl="0">
              <a:spcBef>
                <a:spcPts val="0"/>
              </a:spcBef>
              <a:spcAft>
                <a:spcPts val="0"/>
              </a:spcAft>
              <a:buNone/>
            </a:pPr>
            <a:r>
              <a:rPr lang="en-ZA" dirty="0"/>
              <a:t>The docker landscape</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ZA" dirty="0"/>
              <a:t>All the other things you need to know about</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4278593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DA3A-0724-49C5-8607-C04B5561071B}"/>
              </a:ext>
            </a:extLst>
          </p:cNvPr>
          <p:cNvSpPr>
            <a:spLocks noGrp="1"/>
          </p:cNvSpPr>
          <p:nvPr>
            <p:ph type="title"/>
          </p:nvPr>
        </p:nvSpPr>
        <p:spPr/>
        <p:txBody>
          <a:bodyPr/>
          <a:lstStyle/>
          <a:p>
            <a:r>
              <a:rPr lang="en-ZA" sz="2400" b="1" dirty="0"/>
              <a:t>Container Registries: Sharing is caring</a:t>
            </a:r>
          </a:p>
        </p:txBody>
      </p:sp>
      <p:sp>
        <p:nvSpPr>
          <p:cNvPr id="3" name="Text Placeholder 2">
            <a:extLst>
              <a:ext uri="{FF2B5EF4-FFF2-40B4-BE49-F238E27FC236}">
                <a16:creationId xmlns:a16="http://schemas.microsoft.com/office/drawing/2014/main" id="{168E258C-A1C2-4ACA-8649-D37BB673A86B}"/>
              </a:ext>
            </a:extLst>
          </p:cNvPr>
          <p:cNvSpPr>
            <a:spLocks noGrp="1"/>
          </p:cNvSpPr>
          <p:nvPr>
            <p:ph type="body" idx="1"/>
          </p:nvPr>
        </p:nvSpPr>
        <p:spPr/>
        <p:txBody>
          <a:bodyPr anchor="ctr"/>
          <a:lstStyle/>
          <a:p>
            <a:r>
              <a:rPr lang="en-ZA" dirty="0"/>
              <a:t>How do I share my container images with the world? </a:t>
            </a:r>
          </a:p>
          <a:p>
            <a:endParaRPr lang="en-ZA" dirty="0"/>
          </a:p>
          <a:p>
            <a:r>
              <a:rPr lang="en-ZA" dirty="0"/>
              <a:t>(or just with my team)</a:t>
            </a:r>
          </a:p>
          <a:p>
            <a:endParaRPr lang="en-ZA" dirty="0"/>
          </a:p>
          <a:p>
            <a:endParaRPr lang="en-ZA" dirty="0"/>
          </a:p>
        </p:txBody>
      </p:sp>
      <p:sp>
        <p:nvSpPr>
          <p:cNvPr id="4" name="Slide Number Placeholder 3">
            <a:extLst>
              <a:ext uri="{FF2B5EF4-FFF2-40B4-BE49-F238E27FC236}">
                <a16:creationId xmlns:a16="http://schemas.microsoft.com/office/drawing/2014/main" id="{315E6D29-C96B-4029-84AB-E92F9AB571E3}"/>
              </a:ext>
            </a:extLst>
          </p:cNvPr>
          <p:cNvSpPr>
            <a:spLocks noGrp="1"/>
          </p:cNvSpPr>
          <p:nvPr>
            <p:ph type="sldNum" idx="12"/>
          </p:nvPr>
        </p:nvSpPr>
        <p:spPr/>
        <p:txBody>
          <a:bodyPr/>
          <a:lstStyle/>
          <a:p>
            <a:fld id="{00000000-1234-1234-1234-123412341234}" type="slidenum">
              <a:rPr lang="en" smtClean="0"/>
              <a:pPr/>
              <a:t>48</a:t>
            </a:fld>
            <a:endParaRPr lang="en"/>
          </a:p>
        </p:txBody>
      </p:sp>
      <p:pic>
        <p:nvPicPr>
          <p:cNvPr id="6" name="Picture 5" descr="Text&#10;&#10;Description automatically generated">
            <a:extLst>
              <a:ext uri="{FF2B5EF4-FFF2-40B4-BE49-F238E27FC236}">
                <a16:creationId xmlns:a16="http://schemas.microsoft.com/office/drawing/2014/main" id="{7B184C26-979D-4CB4-B6BF-E3AE8F7F99A5}"/>
              </a:ext>
            </a:extLst>
          </p:cNvPr>
          <p:cNvPicPr>
            <a:picLocks noChangeAspect="1"/>
          </p:cNvPicPr>
          <p:nvPr/>
        </p:nvPicPr>
        <p:blipFill>
          <a:blip r:embed="rId3"/>
          <a:stretch>
            <a:fillRect/>
          </a:stretch>
        </p:blipFill>
        <p:spPr>
          <a:xfrm>
            <a:off x="4728724" y="2023230"/>
            <a:ext cx="3580250" cy="1502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0127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E58F-8DBD-41E8-9D1D-AF2F55839D95}"/>
              </a:ext>
            </a:extLst>
          </p:cNvPr>
          <p:cNvSpPr>
            <a:spLocks noGrp="1"/>
          </p:cNvSpPr>
          <p:nvPr>
            <p:ph type="title"/>
          </p:nvPr>
        </p:nvSpPr>
        <p:spPr/>
        <p:txBody>
          <a:bodyPr/>
          <a:lstStyle/>
          <a:p>
            <a:r>
              <a:rPr lang="en-ZA" sz="2400" b="1" dirty="0"/>
              <a:t>What about the cloud?</a:t>
            </a:r>
          </a:p>
        </p:txBody>
      </p:sp>
      <p:sp>
        <p:nvSpPr>
          <p:cNvPr id="6" name="Text Placeholder 5">
            <a:extLst>
              <a:ext uri="{FF2B5EF4-FFF2-40B4-BE49-F238E27FC236}">
                <a16:creationId xmlns:a16="http://schemas.microsoft.com/office/drawing/2014/main" id="{13E90F17-E67F-4302-AB7A-6C7DECDE7FE0}"/>
              </a:ext>
            </a:extLst>
          </p:cNvPr>
          <p:cNvSpPr>
            <a:spLocks noGrp="1"/>
          </p:cNvSpPr>
          <p:nvPr>
            <p:ph type="body" idx="1"/>
          </p:nvPr>
        </p:nvSpPr>
        <p:spPr>
          <a:xfrm>
            <a:off x="457200" y="3930555"/>
            <a:ext cx="7867934" cy="651888"/>
          </a:xfrm>
        </p:spPr>
        <p:txBody>
          <a:bodyPr/>
          <a:lstStyle/>
          <a:p>
            <a:pPr marL="114300" indent="0" algn="ctr">
              <a:buNone/>
            </a:pPr>
            <a:r>
              <a:rPr lang="en-ZA" dirty="0"/>
              <a:t>Easily deploy anywhere </a:t>
            </a:r>
          </a:p>
        </p:txBody>
      </p:sp>
      <p:sp>
        <p:nvSpPr>
          <p:cNvPr id="5" name="Slide Number Placeholder 4">
            <a:extLst>
              <a:ext uri="{FF2B5EF4-FFF2-40B4-BE49-F238E27FC236}">
                <a16:creationId xmlns:a16="http://schemas.microsoft.com/office/drawing/2014/main" id="{60BB0B12-CBD6-4BCF-90E6-1E73AED55D8F}"/>
              </a:ext>
            </a:extLst>
          </p:cNvPr>
          <p:cNvSpPr>
            <a:spLocks noGrp="1"/>
          </p:cNvSpPr>
          <p:nvPr>
            <p:ph type="sldNum" idx="12"/>
          </p:nvPr>
        </p:nvSpPr>
        <p:spPr/>
        <p:txBody>
          <a:bodyPr/>
          <a:lstStyle/>
          <a:p>
            <a:fld id="{00000000-1234-1234-1234-123412341234}" type="slidenum">
              <a:rPr lang="en" smtClean="0"/>
              <a:pPr/>
              <a:t>49</a:t>
            </a:fld>
            <a:endParaRPr lang="en"/>
          </a:p>
        </p:txBody>
      </p:sp>
      <p:sp>
        <p:nvSpPr>
          <p:cNvPr id="10" name="Google Shape;411;p36">
            <a:extLst>
              <a:ext uri="{FF2B5EF4-FFF2-40B4-BE49-F238E27FC236}">
                <a16:creationId xmlns:a16="http://schemas.microsoft.com/office/drawing/2014/main" id="{1130E1E9-2595-455F-ADBC-7969E0EBD425}"/>
              </a:ext>
            </a:extLst>
          </p:cNvPr>
          <p:cNvSpPr/>
          <p:nvPr/>
        </p:nvSpPr>
        <p:spPr>
          <a:xfrm>
            <a:off x="5125794" y="1443787"/>
            <a:ext cx="3076911" cy="21108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64;p36">
            <a:extLst>
              <a:ext uri="{FF2B5EF4-FFF2-40B4-BE49-F238E27FC236}">
                <a16:creationId xmlns:a16="http://schemas.microsoft.com/office/drawing/2014/main" id="{8F6F6221-7B6B-4B23-932E-D7A71B05F805}"/>
              </a:ext>
            </a:extLst>
          </p:cNvPr>
          <p:cNvSpPr/>
          <p:nvPr/>
        </p:nvSpPr>
        <p:spPr>
          <a:xfrm>
            <a:off x="4146890" y="1575983"/>
            <a:ext cx="744479" cy="701448"/>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Icon&#10;&#10;Description automatically generated">
            <a:extLst>
              <a:ext uri="{FF2B5EF4-FFF2-40B4-BE49-F238E27FC236}">
                <a16:creationId xmlns:a16="http://schemas.microsoft.com/office/drawing/2014/main" id="{9C8CE4D4-E00B-4596-855A-D8B7B3EBB13B}"/>
              </a:ext>
            </a:extLst>
          </p:cNvPr>
          <p:cNvPicPr>
            <a:picLocks noChangeAspect="1"/>
          </p:cNvPicPr>
          <p:nvPr/>
        </p:nvPicPr>
        <p:blipFill>
          <a:blip r:embed="rId3">
            <a:clrChange>
              <a:clrFrom>
                <a:srgbClr val="2496ED"/>
              </a:clrFrom>
              <a:clrTo>
                <a:srgbClr val="2496ED">
                  <a:alpha val="0"/>
                </a:srgbClr>
              </a:clrTo>
            </a:clrChange>
            <a:biLevel thresh="50000"/>
          </a:blip>
          <a:stretch>
            <a:fillRect/>
          </a:stretch>
        </p:blipFill>
        <p:spPr>
          <a:xfrm>
            <a:off x="941294" y="1423929"/>
            <a:ext cx="2971170" cy="2130739"/>
          </a:xfrm>
          <a:prstGeom prst="rect">
            <a:avLst/>
          </a:prstGeom>
          <a:ln>
            <a:noFill/>
          </a:ln>
        </p:spPr>
      </p:pic>
      <p:pic>
        <p:nvPicPr>
          <p:cNvPr id="12" name="Picture 11" descr="Logo&#10;&#10;Description automatically generated">
            <a:extLst>
              <a:ext uri="{FF2B5EF4-FFF2-40B4-BE49-F238E27FC236}">
                <a16:creationId xmlns:a16="http://schemas.microsoft.com/office/drawing/2014/main" id="{ECBAC756-BF26-4BBF-AF07-705276762872}"/>
              </a:ext>
            </a:extLst>
          </p:cNvPr>
          <p:cNvPicPr>
            <a:picLocks noChangeAspect="1"/>
          </p:cNvPicPr>
          <p:nvPr/>
        </p:nvPicPr>
        <p:blipFill rotWithShape="1">
          <a:blip r:embed="rId4"/>
          <a:srcRect l="30517" t="7746" r="31267" b="37186"/>
          <a:stretch/>
        </p:blipFill>
        <p:spPr>
          <a:xfrm>
            <a:off x="5908666" y="2841976"/>
            <a:ext cx="681057" cy="552024"/>
          </a:xfrm>
          <a:prstGeom prst="rect">
            <a:avLst/>
          </a:prstGeom>
        </p:spPr>
      </p:pic>
      <p:pic>
        <p:nvPicPr>
          <p:cNvPr id="14" name="Picture 13" descr="Logo, company name&#10;&#10;Description automatically generated">
            <a:extLst>
              <a:ext uri="{FF2B5EF4-FFF2-40B4-BE49-F238E27FC236}">
                <a16:creationId xmlns:a16="http://schemas.microsoft.com/office/drawing/2014/main" id="{9FD7B6E1-7CD6-48E5-ABB6-28C436500580}"/>
              </a:ext>
            </a:extLst>
          </p:cNvPr>
          <p:cNvPicPr>
            <a:picLocks noChangeAspect="1"/>
          </p:cNvPicPr>
          <p:nvPr/>
        </p:nvPicPr>
        <p:blipFill>
          <a:blip r:embed="rId5">
            <a:clrChange>
              <a:clrFrom>
                <a:srgbClr val="F7F7F7"/>
              </a:clrFrom>
              <a:clrTo>
                <a:srgbClr val="F7F7F7">
                  <a:alpha val="0"/>
                </a:srgbClr>
              </a:clrTo>
            </a:clrChange>
          </a:blip>
          <a:stretch>
            <a:fillRect/>
          </a:stretch>
        </p:blipFill>
        <p:spPr>
          <a:xfrm>
            <a:off x="5779316" y="1919871"/>
            <a:ext cx="996311" cy="823694"/>
          </a:xfrm>
          <a:prstGeom prst="rect">
            <a:avLst/>
          </a:prstGeom>
        </p:spPr>
      </p:pic>
      <p:pic>
        <p:nvPicPr>
          <p:cNvPr id="16" name="Picture 15" descr="A picture containing text, clipart&#10;&#10;Description automatically generated">
            <a:extLst>
              <a:ext uri="{FF2B5EF4-FFF2-40B4-BE49-F238E27FC236}">
                <a16:creationId xmlns:a16="http://schemas.microsoft.com/office/drawing/2014/main" id="{A4249146-DC09-409A-8D8E-BE0E0271DD6E}"/>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775627" y="2675782"/>
            <a:ext cx="990536" cy="594322"/>
          </a:xfrm>
          <a:prstGeom prst="rect">
            <a:avLst/>
          </a:prstGeom>
        </p:spPr>
      </p:pic>
    </p:spTree>
    <p:extLst>
      <p:ext uri="{BB962C8B-B14F-4D97-AF65-F5344CB8AC3E}">
        <p14:creationId xmlns:p14="http://schemas.microsoft.com/office/powerpoint/2010/main" val="3586626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WHAT IS DOCKER?</a:t>
            </a:r>
            <a:endParaRPr/>
          </a:p>
        </p:txBody>
      </p:sp>
      <p:sp>
        <p:nvSpPr>
          <p:cNvPr id="152" name="Google Shape;152;p20"/>
          <p:cNvSpPr txBox="1">
            <a:spLocks noGrp="1"/>
          </p:cNvSpPr>
          <p:nvPr>
            <p:ph type="body" idx="1"/>
          </p:nvPr>
        </p:nvSpPr>
        <p:spPr>
          <a:xfrm>
            <a:off x="404330" y="1283959"/>
            <a:ext cx="8396929" cy="3577831"/>
          </a:xfrm>
          <a:prstGeom prst="rect">
            <a:avLst/>
          </a:prstGeom>
        </p:spPr>
        <p:txBody>
          <a:bodyPr spcFirstLastPara="1" wrap="square" lIns="91425" tIns="91425" rIns="91425" bIns="91425" anchor="t" anchorCtr="0">
            <a:noAutofit/>
          </a:bodyPr>
          <a:lstStyle/>
          <a:p>
            <a:pPr marL="342900" indent="-342900">
              <a:buClr>
                <a:schemeClr val="tx1"/>
              </a:buClr>
            </a:pPr>
            <a:endParaRPr lang="en-US" sz="1600" dirty="0"/>
          </a:p>
          <a:p>
            <a:pPr marL="342900" indent="-342900" algn="ctr"/>
            <a:r>
              <a:rPr lang="en-US" i="1" dirty="0"/>
              <a:t>An open-source project that automates the deployment of software applications inside </a:t>
            </a:r>
            <a:r>
              <a:rPr lang="en-US" b="1" i="1" dirty="0"/>
              <a:t>containers</a:t>
            </a:r>
            <a:r>
              <a:rPr lang="en-US" i="1" dirty="0"/>
              <a:t> by providing an additional layer of abstraction and automation of </a:t>
            </a:r>
            <a:r>
              <a:rPr lang="en-US" b="1" i="1" dirty="0"/>
              <a:t>Operating System-level virtualization</a:t>
            </a:r>
            <a:r>
              <a:rPr lang="en-US" i="1" dirty="0"/>
              <a:t> on Linux.</a:t>
            </a:r>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3" name="Graphic 2">
            <a:extLst>
              <a:ext uri="{FF2B5EF4-FFF2-40B4-BE49-F238E27FC236}">
                <a16:creationId xmlns:a16="http://schemas.microsoft.com/office/drawing/2014/main" id="{A2027135-EE30-4902-905C-0C8FC0C742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3439" y="3699015"/>
            <a:ext cx="1711163" cy="1294148"/>
          </a:xfrm>
          <a:prstGeom prst="rect">
            <a:avLst/>
          </a:prstGeom>
        </p:spPr>
      </p:pic>
    </p:spTree>
    <p:extLst>
      <p:ext uri="{BB962C8B-B14F-4D97-AF65-F5344CB8AC3E}">
        <p14:creationId xmlns:p14="http://schemas.microsoft.com/office/powerpoint/2010/main" val="146512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8A015338-7C41-4B08-8CBE-64647B863B24}"/>
              </a:ext>
            </a:extLst>
          </p:cNvPr>
          <p:cNvPicPr>
            <a:picLocks noChangeAspect="1"/>
          </p:cNvPicPr>
          <p:nvPr/>
        </p:nvPicPr>
        <p:blipFill>
          <a:blip r:embed="rId3"/>
          <a:stretch>
            <a:fillRect/>
          </a:stretch>
        </p:blipFill>
        <p:spPr>
          <a:xfrm>
            <a:off x="1503040" y="1378417"/>
            <a:ext cx="2664906" cy="3263150"/>
          </a:xfrm>
          <a:prstGeom prst="rect">
            <a:avLst/>
          </a:prstGeom>
        </p:spPr>
      </p:pic>
      <p:sp>
        <p:nvSpPr>
          <p:cNvPr id="135" name="Google Shape;135;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2400" b="1" dirty="0"/>
              <a:t>Container Orchestration</a:t>
            </a:r>
            <a:endParaRPr sz="2400" b="1" dirty="0"/>
          </a:p>
        </p:txBody>
      </p:sp>
      <p:sp>
        <p:nvSpPr>
          <p:cNvPr id="10" name="Text Placeholder 9">
            <a:extLst>
              <a:ext uri="{FF2B5EF4-FFF2-40B4-BE49-F238E27FC236}">
                <a16:creationId xmlns:a16="http://schemas.microsoft.com/office/drawing/2014/main" id="{74DC01A5-1024-45F7-A611-D798A1D56E40}"/>
              </a:ext>
            </a:extLst>
          </p:cNvPr>
          <p:cNvSpPr>
            <a:spLocks noGrp="1"/>
          </p:cNvSpPr>
          <p:nvPr>
            <p:ph type="body" idx="2"/>
          </p:nvPr>
        </p:nvSpPr>
        <p:spPr/>
        <p:txBody>
          <a:bodyPr anchor="ctr"/>
          <a:lstStyle/>
          <a:p>
            <a:r>
              <a:rPr lang="en-ZA" dirty="0"/>
              <a:t>Running multiple containers together gets complicated</a:t>
            </a:r>
          </a:p>
          <a:p>
            <a:endParaRPr lang="en-ZA" dirty="0"/>
          </a:p>
        </p:txBody>
      </p:sp>
      <p:sp>
        <p:nvSpPr>
          <p:cNvPr id="137" name="Google Shape;137;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2305784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b="1" dirty="0"/>
              <a:t>Container Orchestration?</a:t>
            </a:r>
            <a:endParaRPr b="1" dirty="0"/>
          </a:p>
        </p:txBody>
      </p:sp>
      <p:sp>
        <p:nvSpPr>
          <p:cNvPr id="143" name="Google Shape;143;p19"/>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r>
              <a:rPr lang="en-ZA" sz="1800" dirty="0"/>
              <a:t>Configuration</a:t>
            </a:r>
          </a:p>
          <a:p>
            <a:pPr marL="285750" indent="-285750"/>
            <a:r>
              <a:rPr lang="en-ZA" sz="1800" dirty="0"/>
              <a:t>Scheduling</a:t>
            </a:r>
          </a:p>
          <a:p>
            <a:pPr marL="285750" indent="-285750"/>
            <a:r>
              <a:rPr lang="en-ZA" sz="1800" dirty="0"/>
              <a:t>Scaling</a:t>
            </a:r>
          </a:p>
          <a:p>
            <a:pPr marL="285750" indent="-285750"/>
            <a:r>
              <a:rPr lang="en-ZA" sz="1800" dirty="0"/>
              <a:t>Load Balancing</a:t>
            </a:r>
          </a:p>
          <a:p>
            <a:pPr marL="285750" indent="-285750"/>
            <a:r>
              <a:rPr lang="en-ZA" sz="1800" dirty="0"/>
              <a:t>Health Monitoring</a:t>
            </a:r>
          </a:p>
          <a:p>
            <a:pPr marL="285750" indent="-285750"/>
            <a:r>
              <a:rPr lang="en-ZA" sz="1800" dirty="0"/>
              <a:t>Deployments</a:t>
            </a:r>
          </a:p>
          <a:p>
            <a:pPr marL="285750" indent="-285750"/>
            <a:endParaRPr lang="en-ZA" sz="1800" dirty="0"/>
          </a:p>
          <a:p>
            <a:pPr marL="285750" indent="-285750"/>
            <a:endParaRPr sz="1800" dirty="0"/>
          </a:p>
        </p:txBody>
      </p:sp>
      <p:sp>
        <p:nvSpPr>
          <p:cNvPr id="146" name="Google Shape;146;p1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8" name="Google Shape;359;p36">
            <a:extLst>
              <a:ext uri="{FF2B5EF4-FFF2-40B4-BE49-F238E27FC236}">
                <a16:creationId xmlns:a16="http://schemas.microsoft.com/office/drawing/2014/main" id="{07DE00F6-2823-4EB5-A1FA-91E0C6BA04A7}"/>
              </a:ext>
            </a:extLst>
          </p:cNvPr>
          <p:cNvSpPr/>
          <p:nvPr/>
        </p:nvSpPr>
        <p:spPr>
          <a:xfrm>
            <a:off x="5696690" y="1259470"/>
            <a:ext cx="2281897" cy="2329693"/>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430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8A015338-7C41-4B08-8CBE-64647B863B24}"/>
              </a:ext>
            </a:extLst>
          </p:cNvPr>
          <p:cNvPicPr>
            <a:picLocks noChangeAspect="1"/>
          </p:cNvPicPr>
          <p:nvPr/>
        </p:nvPicPr>
        <p:blipFill>
          <a:blip r:embed="rId3"/>
          <a:stretch>
            <a:fillRect/>
          </a:stretch>
        </p:blipFill>
        <p:spPr>
          <a:xfrm>
            <a:off x="768576" y="1234143"/>
            <a:ext cx="2009148" cy="2460181"/>
          </a:xfrm>
          <a:prstGeom prst="rect">
            <a:avLst/>
          </a:prstGeom>
        </p:spPr>
      </p:pic>
      <p:sp>
        <p:nvSpPr>
          <p:cNvPr id="135" name="Google Shape;135;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b="1" dirty="0"/>
              <a:t>Container Orchestration</a:t>
            </a:r>
            <a:endParaRPr b="1" dirty="0"/>
          </a:p>
        </p:txBody>
      </p:sp>
      <p:sp>
        <p:nvSpPr>
          <p:cNvPr id="134" name="Google Shape;134;p18"/>
          <p:cNvSpPr txBox="1">
            <a:spLocks noGrp="1"/>
          </p:cNvSpPr>
          <p:nvPr>
            <p:ph type="body" idx="1"/>
          </p:nvPr>
        </p:nvSpPr>
        <p:spPr>
          <a:xfrm>
            <a:off x="457200" y="3839897"/>
            <a:ext cx="2631900" cy="5400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ZA" dirty="0"/>
              <a:t>Docker Compose</a:t>
            </a:r>
            <a:endParaRPr dirty="0"/>
          </a:p>
        </p:txBody>
      </p:sp>
      <p:sp>
        <p:nvSpPr>
          <p:cNvPr id="5" name="Text Placeholder 4">
            <a:extLst>
              <a:ext uri="{FF2B5EF4-FFF2-40B4-BE49-F238E27FC236}">
                <a16:creationId xmlns:a16="http://schemas.microsoft.com/office/drawing/2014/main" id="{804C813D-2109-4084-B01A-3925D292E75D}"/>
              </a:ext>
            </a:extLst>
          </p:cNvPr>
          <p:cNvSpPr>
            <a:spLocks noGrp="1"/>
          </p:cNvSpPr>
          <p:nvPr>
            <p:ph type="body" idx="3"/>
          </p:nvPr>
        </p:nvSpPr>
        <p:spPr>
          <a:xfrm>
            <a:off x="3243250" y="3839897"/>
            <a:ext cx="2631900" cy="540000"/>
          </a:xfrm>
        </p:spPr>
        <p:txBody>
          <a:bodyPr/>
          <a:lstStyle/>
          <a:p>
            <a:pPr marL="114300" indent="0" algn="ctr">
              <a:buNone/>
            </a:pPr>
            <a:r>
              <a:rPr lang="en-ZA" dirty="0"/>
              <a:t>Kubernetes</a:t>
            </a:r>
          </a:p>
        </p:txBody>
      </p:sp>
      <p:sp>
        <p:nvSpPr>
          <p:cNvPr id="137" name="Google Shape;137;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pic>
        <p:nvPicPr>
          <p:cNvPr id="9" name="Picture 8" descr="Icon&#10;&#10;Description automatically generated">
            <a:extLst>
              <a:ext uri="{FF2B5EF4-FFF2-40B4-BE49-F238E27FC236}">
                <a16:creationId xmlns:a16="http://schemas.microsoft.com/office/drawing/2014/main" id="{201CB735-3E34-4DFA-8799-9DC198F697D7}"/>
              </a:ext>
            </a:extLst>
          </p:cNvPr>
          <p:cNvPicPr>
            <a:picLocks noChangeAspect="1"/>
          </p:cNvPicPr>
          <p:nvPr/>
        </p:nvPicPr>
        <p:blipFill>
          <a:blip r:embed="rId4"/>
          <a:stretch>
            <a:fillRect/>
          </a:stretch>
        </p:blipFill>
        <p:spPr>
          <a:xfrm>
            <a:off x="3378100" y="1283133"/>
            <a:ext cx="2362200" cy="2362200"/>
          </a:xfrm>
          <a:prstGeom prst="rect">
            <a:avLst/>
          </a:prstGeom>
        </p:spPr>
      </p:pic>
      <p:sp>
        <p:nvSpPr>
          <p:cNvPr id="11" name="Text Placeholder 4">
            <a:extLst>
              <a:ext uri="{FF2B5EF4-FFF2-40B4-BE49-F238E27FC236}">
                <a16:creationId xmlns:a16="http://schemas.microsoft.com/office/drawing/2014/main" id="{4E08D1A2-4C70-493E-8B04-D7B4362AC44C}"/>
              </a:ext>
            </a:extLst>
          </p:cNvPr>
          <p:cNvSpPr txBox="1">
            <a:spLocks/>
          </p:cNvSpPr>
          <p:nvPr/>
        </p:nvSpPr>
        <p:spPr>
          <a:xfrm>
            <a:off x="6050139" y="3839897"/>
            <a:ext cx="2631900" cy="5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lt1"/>
              </a:buClr>
              <a:buSzPts val="1800"/>
              <a:buFont typeface="Cousine"/>
              <a:buChar char="▪"/>
              <a:defRPr sz="1800" b="0" i="0" u="none" strike="noStrike" cap="none">
                <a:solidFill>
                  <a:schemeClr val="tx1"/>
                </a:solidFill>
                <a:latin typeface="Cousine"/>
                <a:ea typeface="Cousine"/>
                <a:cs typeface="Cousine"/>
                <a:sym typeface="Cousine"/>
              </a:defRPr>
            </a:lvl1pPr>
            <a:lvl2pPr marL="914400" marR="0" lvl="1"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2pPr>
            <a:lvl3pPr marL="1371600" marR="0" lvl="2"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3pPr>
            <a:lvl4pPr marL="1828800" marR="0" lvl="3"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4pPr>
            <a:lvl5pPr marL="2286000" marR="0" lvl="4"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5pPr>
            <a:lvl6pPr marL="2743200" marR="0" lvl="5"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6pPr>
            <a:lvl7pPr marL="3200400" marR="0" lvl="6"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7pPr>
            <a:lvl8pPr marL="3657600" marR="0" lvl="7"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8pPr>
            <a:lvl9pPr marL="4114800" marR="0" lvl="8" indent="-342900" algn="l" rtl="0">
              <a:lnSpc>
                <a:spcPct val="100000"/>
              </a:lnSpc>
              <a:spcBef>
                <a:spcPts val="0"/>
              </a:spcBef>
              <a:spcAft>
                <a:spcPts val="0"/>
              </a:spcAft>
              <a:buClr>
                <a:schemeClr val="lt1"/>
              </a:buClr>
              <a:buSzPts val="1800"/>
              <a:buFont typeface="Cousine"/>
              <a:buChar char="■"/>
              <a:defRPr sz="1800" b="0" i="0" u="none" strike="noStrike" cap="none">
                <a:solidFill>
                  <a:schemeClr val="lt1"/>
                </a:solidFill>
                <a:latin typeface="Cousine"/>
                <a:ea typeface="Cousine"/>
                <a:cs typeface="Cousine"/>
                <a:sym typeface="Cousine"/>
              </a:defRPr>
            </a:lvl9pPr>
          </a:lstStyle>
          <a:p>
            <a:pPr marL="114300" indent="0" algn="ctr">
              <a:buNone/>
            </a:pPr>
            <a:r>
              <a:rPr lang="en-ZA" dirty="0" err="1"/>
              <a:t>Openshift</a:t>
            </a:r>
            <a:endParaRPr lang="en-ZA" dirty="0"/>
          </a:p>
        </p:txBody>
      </p:sp>
      <p:pic>
        <p:nvPicPr>
          <p:cNvPr id="8" name="Picture 7" descr="Icon&#10;&#10;Description automatically generated">
            <a:extLst>
              <a:ext uri="{FF2B5EF4-FFF2-40B4-BE49-F238E27FC236}">
                <a16:creationId xmlns:a16="http://schemas.microsoft.com/office/drawing/2014/main" id="{E79D4393-9A2B-499E-B080-57CB0AB19012}"/>
              </a:ext>
            </a:extLst>
          </p:cNvPr>
          <p:cNvPicPr>
            <a:picLocks noChangeAspect="1"/>
          </p:cNvPicPr>
          <p:nvPr/>
        </p:nvPicPr>
        <p:blipFill rotWithShape="1">
          <a:blip r:embed="rId5"/>
          <a:srcRect b="19434"/>
          <a:stretch/>
        </p:blipFill>
        <p:spPr>
          <a:xfrm>
            <a:off x="6078968" y="1356388"/>
            <a:ext cx="2574242" cy="2215691"/>
          </a:xfrm>
          <a:prstGeom prst="rect">
            <a:avLst/>
          </a:prstGeom>
        </p:spPr>
      </p:pic>
    </p:spTree>
    <p:extLst>
      <p:ext uri="{BB962C8B-B14F-4D97-AF65-F5344CB8AC3E}">
        <p14:creationId xmlns:p14="http://schemas.microsoft.com/office/powerpoint/2010/main" val="24737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P spid="5" grpId="0" build="p"/>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ctrTitle" idx="4294967295"/>
          </p:nvPr>
        </p:nvSpPr>
        <p:spPr>
          <a:xfrm>
            <a:off x="878657" y="144002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1" dirty="0">
                <a:solidFill>
                  <a:schemeClr val="tx1"/>
                </a:solidFill>
              </a:rPr>
              <a:t>Thanks </a:t>
            </a:r>
            <a:r>
              <a:rPr lang="en-ZA" sz="4800" b="1" dirty="0">
                <a:solidFill>
                  <a:schemeClr val="tx1"/>
                </a:solidFill>
              </a:rPr>
              <a:t>for joining</a:t>
            </a:r>
            <a:r>
              <a:rPr lang="en" sz="4800" b="1" dirty="0">
                <a:solidFill>
                  <a:schemeClr val="tx1"/>
                </a:solidFill>
              </a:rPr>
              <a:t>!</a:t>
            </a:r>
            <a:endParaRPr sz="4800" b="1" dirty="0">
              <a:solidFill>
                <a:schemeClr val="tx1"/>
              </a:solidFill>
            </a:endParaRPr>
          </a:p>
        </p:txBody>
      </p:sp>
      <p:sp>
        <p:nvSpPr>
          <p:cNvPr id="326" name="Google Shape;326;p33"/>
          <p:cNvSpPr txBox="1">
            <a:spLocks noGrp="1"/>
          </p:cNvSpPr>
          <p:nvPr>
            <p:ph type="subTitle" idx="4294967295"/>
          </p:nvPr>
        </p:nvSpPr>
        <p:spPr>
          <a:xfrm>
            <a:off x="878657" y="2318789"/>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ZA" sz="2800" dirty="0">
                <a:solidFill>
                  <a:schemeClr val="tx1"/>
                </a:solidFill>
              </a:rPr>
              <a:t>Any</a:t>
            </a:r>
            <a:r>
              <a:rPr lang="en" sz="2800" dirty="0">
                <a:solidFill>
                  <a:schemeClr val="tx1"/>
                </a:solidFill>
              </a:rPr>
              <a:t> </a:t>
            </a:r>
            <a:r>
              <a:rPr lang="en-ZA" sz="2800" dirty="0">
                <a:solidFill>
                  <a:schemeClr val="tx1"/>
                </a:solidFill>
              </a:rPr>
              <a:t>Questions</a:t>
            </a:r>
            <a:r>
              <a:rPr lang="en" sz="2800" dirty="0">
                <a:solidFill>
                  <a:schemeClr val="tx1"/>
                </a:solidFill>
              </a:rPr>
              <a:t>?</a:t>
            </a:r>
            <a:endParaRPr sz="2800" dirty="0">
              <a:solidFill>
                <a:schemeClr val="tx1"/>
              </a:solidFill>
            </a:endParaRPr>
          </a:p>
        </p:txBody>
      </p:sp>
      <p:sp>
        <p:nvSpPr>
          <p:cNvPr id="328" name="Google Shape;328;p3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307692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WHAT IS DOCKER?</a:t>
            </a:r>
            <a:endParaRPr/>
          </a:p>
        </p:txBody>
      </p:sp>
      <p:sp>
        <p:nvSpPr>
          <p:cNvPr id="152" name="Google Shape;152;p20"/>
          <p:cNvSpPr txBox="1">
            <a:spLocks noGrp="1"/>
          </p:cNvSpPr>
          <p:nvPr>
            <p:ph type="body" idx="1"/>
          </p:nvPr>
        </p:nvSpPr>
        <p:spPr>
          <a:xfrm>
            <a:off x="426349" y="1182788"/>
            <a:ext cx="5577565" cy="3725700"/>
          </a:xfrm>
          <a:prstGeom prst="rect">
            <a:avLst/>
          </a:prstGeom>
        </p:spPr>
        <p:txBody>
          <a:bodyPr spcFirstLastPara="1" wrap="square" lIns="91425" tIns="91425" rIns="91425" bIns="91425" anchor="t" anchorCtr="0">
            <a:noAutofit/>
          </a:bodyPr>
          <a:lstStyle/>
          <a:p>
            <a:pPr marL="457200" lvl="1" indent="0" algn="ctr">
              <a:buClrTx/>
              <a:buNone/>
            </a:pPr>
            <a:endParaRPr lang="en-US" dirty="0">
              <a:solidFill>
                <a:schemeClr val="tx1"/>
              </a:solidFill>
            </a:endParaRPr>
          </a:p>
          <a:p>
            <a:pPr marL="457200" lvl="1" indent="0" algn="ctr">
              <a:buClrTx/>
              <a:buNone/>
            </a:pPr>
            <a:r>
              <a:rPr lang="en-US" b="1" dirty="0">
                <a:solidFill>
                  <a:schemeClr val="tx1"/>
                </a:solidFill>
              </a:rPr>
              <a:t>Allows developers to package an application and its dependencies into a standardized unit - container</a:t>
            </a:r>
          </a:p>
          <a:p>
            <a:pPr marL="342900" indent="-342900">
              <a:buClr>
                <a:schemeClr val="tx1"/>
              </a:buClr>
            </a:pPr>
            <a:endParaRPr lang="en-US" sz="1600" dirty="0"/>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7" name="Picture 6" descr="Icon&#10;&#10;Description automatically generated">
            <a:extLst>
              <a:ext uri="{FF2B5EF4-FFF2-40B4-BE49-F238E27FC236}">
                <a16:creationId xmlns:a16="http://schemas.microsoft.com/office/drawing/2014/main" id="{0995F9C9-BC04-4C64-91F1-524A27777C4C}"/>
              </a:ext>
            </a:extLst>
          </p:cNvPr>
          <p:cNvPicPr>
            <a:picLocks noChangeAspect="1"/>
          </p:cNvPicPr>
          <p:nvPr/>
        </p:nvPicPr>
        <p:blipFill>
          <a:blip r:embed="rId3"/>
          <a:stretch>
            <a:fillRect/>
          </a:stretch>
        </p:blipFill>
        <p:spPr>
          <a:xfrm>
            <a:off x="6570921" y="3045638"/>
            <a:ext cx="2573079" cy="1845253"/>
          </a:xfrm>
          <a:prstGeom prst="rect">
            <a:avLst/>
          </a:prstGeom>
        </p:spPr>
      </p:pic>
    </p:spTree>
    <p:extLst>
      <p:ext uri="{BB962C8B-B14F-4D97-AF65-F5344CB8AC3E}">
        <p14:creationId xmlns:p14="http://schemas.microsoft.com/office/powerpoint/2010/main" val="199230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WHAT IS A CONTAINER?</a:t>
            </a:r>
            <a:endParaRPr/>
          </a:p>
        </p:txBody>
      </p:sp>
      <p:sp>
        <p:nvSpPr>
          <p:cNvPr id="152" name="Google Shape;152;p20"/>
          <p:cNvSpPr txBox="1">
            <a:spLocks noGrp="1"/>
          </p:cNvSpPr>
          <p:nvPr>
            <p:ph type="body" idx="1"/>
          </p:nvPr>
        </p:nvSpPr>
        <p:spPr>
          <a:xfrm>
            <a:off x="404330" y="1233044"/>
            <a:ext cx="3547773" cy="3554473"/>
          </a:xfrm>
          <a:prstGeom prst="rect">
            <a:avLst/>
          </a:prstGeom>
        </p:spPr>
        <p:txBody>
          <a:bodyPr spcFirstLastPara="1" wrap="square" lIns="91425" tIns="91425" rIns="91425" bIns="91425" anchor="t" anchorCtr="0">
            <a:noAutofit/>
          </a:bodyPr>
          <a:lstStyle/>
          <a:p>
            <a:pPr marL="342900" indent="-342900">
              <a:buClrTx/>
            </a:pPr>
            <a:r>
              <a:rPr lang="en-US" sz="1600" dirty="0"/>
              <a:t>A container is the actual isolated environment running your application</a:t>
            </a:r>
          </a:p>
          <a:p>
            <a:pPr marL="342900" indent="-342900">
              <a:buClrTx/>
            </a:pPr>
            <a:endParaRPr lang="en-US" sz="1600" dirty="0"/>
          </a:p>
          <a:p>
            <a:pPr marL="342900" indent="-342900">
              <a:buClrTx/>
            </a:pPr>
            <a:endParaRPr lang="en-US" sz="1600" dirty="0"/>
          </a:p>
          <a:p>
            <a:pPr marL="800100" lvl="1" indent="-342900">
              <a:buClrTx/>
            </a:pPr>
            <a:endParaRPr lang="en-US" sz="1600" dirty="0">
              <a:solidFill>
                <a:schemeClr val="tx1"/>
              </a:solidFill>
            </a:endParaRPr>
          </a:p>
          <a:p>
            <a:pPr marL="342900" indent="-342900">
              <a:buClr>
                <a:schemeClr val="tx1"/>
              </a:buClr>
            </a:pPr>
            <a:endParaRPr lang="en-US" sz="1600" dirty="0"/>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4" name="Picture 3">
            <a:extLst>
              <a:ext uri="{FF2B5EF4-FFF2-40B4-BE49-F238E27FC236}">
                <a16:creationId xmlns:a16="http://schemas.microsoft.com/office/drawing/2014/main" id="{1079DEE2-B5DD-43AF-B025-FFCD923245DF}"/>
              </a:ext>
            </a:extLst>
          </p:cNvPr>
          <p:cNvPicPr>
            <a:picLocks noChangeAspect="1"/>
          </p:cNvPicPr>
          <p:nvPr/>
        </p:nvPicPr>
        <p:blipFill>
          <a:blip r:embed="rId3"/>
          <a:stretch>
            <a:fillRect/>
          </a:stretch>
        </p:blipFill>
        <p:spPr>
          <a:xfrm>
            <a:off x="3952103" y="1949512"/>
            <a:ext cx="4964573" cy="2700156"/>
          </a:xfrm>
          <a:prstGeom prst="rect">
            <a:avLst/>
          </a:prstGeom>
        </p:spPr>
      </p:pic>
    </p:spTree>
    <p:extLst>
      <p:ext uri="{BB962C8B-B14F-4D97-AF65-F5344CB8AC3E}">
        <p14:creationId xmlns:p14="http://schemas.microsoft.com/office/powerpoint/2010/main" val="154525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descr="Graphical user interface&#10;&#10;Description automatically generated">
            <a:extLst>
              <a:ext uri="{FF2B5EF4-FFF2-40B4-BE49-F238E27FC236}">
                <a16:creationId xmlns:a16="http://schemas.microsoft.com/office/drawing/2014/main" id="{26E18EF8-D6B2-4CF8-AD93-A51D7007AD83}"/>
              </a:ext>
            </a:extLst>
          </p:cNvPr>
          <p:cNvPicPr>
            <a:picLocks noChangeAspect="1"/>
          </p:cNvPicPr>
          <p:nvPr/>
        </p:nvPicPr>
        <p:blipFill>
          <a:blip r:embed="rId3"/>
          <a:stretch>
            <a:fillRect/>
          </a:stretch>
        </p:blipFill>
        <p:spPr>
          <a:xfrm>
            <a:off x="153641" y="364401"/>
            <a:ext cx="8730978" cy="4414698"/>
          </a:xfrm>
          <a:prstGeom prst="rect">
            <a:avLst/>
          </a:prstGeom>
        </p:spPr>
      </p:pic>
    </p:spTree>
    <p:extLst>
      <p:ext uri="{BB962C8B-B14F-4D97-AF65-F5344CB8AC3E}">
        <p14:creationId xmlns:p14="http://schemas.microsoft.com/office/powerpoint/2010/main" val="184968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a:t>TERMINOLOGY</a:t>
            </a:r>
            <a:endParaRPr/>
          </a:p>
        </p:txBody>
      </p:sp>
      <p:sp>
        <p:nvSpPr>
          <p:cNvPr id="152" name="Google Shape;152;p20"/>
          <p:cNvSpPr txBox="1">
            <a:spLocks noGrp="1"/>
          </p:cNvSpPr>
          <p:nvPr>
            <p:ph type="body" idx="1"/>
          </p:nvPr>
        </p:nvSpPr>
        <p:spPr>
          <a:xfrm>
            <a:off x="426349" y="1182788"/>
            <a:ext cx="5577565" cy="3725700"/>
          </a:xfrm>
          <a:prstGeom prst="rect">
            <a:avLst/>
          </a:prstGeom>
        </p:spPr>
        <p:txBody>
          <a:bodyPr spcFirstLastPara="1" wrap="square" lIns="91425" tIns="91425" rIns="91425" bIns="91425" anchor="t" anchorCtr="0">
            <a:noAutofit/>
          </a:bodyPr>
          <a:lstStyle/>
          <a:p>
            <a:pPr marL="342900" indent="-342900">
              <a:buClrTx/>
            </a:pPr>
            <a:r>
              <a:rPr lang="en-US" sz="1600" dirty="0"/>
              <a:t>Image – blueprint of a container</a:t>
            </a:r>
          </a:p>
          <a:p>
            <a:pPr marL="342900" indent="-342900">
              <a:buClr>
                <a:schemeClr val="tx1"/>
              </a:buClr>
            </a:pPr>
            <a:endParaRPr lang="en-US" sz="1600" dirty="0"/>
          </a:p>
          <a:p>
            <a:pPr marL="342900" indent="-342900"/>
            <a:endParaRPr sz="1600" dirty="0"/>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3" name="Picture 2" descr="A picture containing diagram&#10;&#10;Description automatically generated">
            <a:extLst>
              <a:ext uri="{FF2B5EF4-FFF2-40B4-BE49-F238E27FC236}">
                <a16:creationId xmlns:a16="http://schemas.microsoft.com/office/drawing/2014/main" id="{182BBA61-3BFE-4532-84AC-6C348CDE8DAD}"/>
              </a:ext>
            </a:extLst>
          </p:cNvPr>
          <p:cNvPicPr>
            <a:picLocks noChangeAspect="1"/>
          </p:cNvPicPr>
          <p:nvPr/>
        </p:nvPicPr>
        <p:blipFill rotWithShape="1">
          <a:blip r:embed="rId3"/>
          <a:srcRect l="36986"/>
          <a:stretch/>
        </p:blipFill>
        <p:spPr>
          <a:xfrm>
            <a:off x="2615382" y="1959241"/>
            <a:ext cx="4139380" cy="2172794"/>
          </a:xfrm>
          <a:prstGeom prst="rect">
            <a:avLst/>
          </a:prstGeom>
        </p:spPr>
      </p:pic>
    </p:spTree>
    <p:extLst>
      <p:ext uri="{BB962C8B-B14F-4D97-AF65-F5344CB8AC3E}">
        <p14:creationId xmlns:p14="http://schemas.microsoft.com/office/powerpoint/2010/main" val="80506064"/>
      </p:ext>
    </p:extLst>
  </p:cSld>
  <p:clrMapOvr>
    <a:masterClrMapping/>
  </p:clrMapOvr>
</p:sld>
</file>

<file path=ppt/theme/theme1.xml><?xml version="1.0" encoding="utf-8"?>
<a:theme xmlns:a="http://schemas.openxmlformats.org/drawingml/2006/main" name="Valentine template">
  <a:themeElements>
    <a:clrScheme name="Custom 347">
      <a:dk1>
        <a:srgbClr val="000000"/>
      </a:dk1>
      <a:lt1>
        <a:srgbClr val="FFFFFF"/>
      </a:lt1>
      <a:dk2>
        <a:srgbClr val="434343"/>
      </a:dk2>
      <a:lt2>
        <a:srgbClr val="F3F3F3"/>
      </a:lt2>
      <a:accent1>
        <a:srgbClr val="3D85C6"/>
      </a:accent1>
      <a:accent2>
        <a:srgbClr val="6FA8DC"/>
      </a:accent2>
      <a:accent3>
        <a:srgbClr val="9FC5E8"/>
      </a:accent3>
      <a:accent4>
        <a:srgbClr val="CFE2F3"/>
      </a:accent4>
      <a:accent5>
        <a:srgbClr val="EFEFEF"/>
      </a:accent5>
      <a:accent6>
        <a:srgbClr val="D9D9D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2493</TotalTime>
  <Words>2198</Words>
  <Application>Microsoft Office PowerPoint</Application>
  <PresentationFormat>On-screen Show (16:9)</PresentationFormat>
  <Paragraphs>357</Paragraphs>
  <Slides>53</Slides>
  <Notes>48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Cousine</vt:lpstr>
      <vt:lpstr>Arial</vt:lpstr>
      <vt:lpstr>Valentine template</vt:lpstr>
      <vt:lpstr>INTRODUCTION TO DOCKER</vt:lpstr>
      <vt:lpstr>Presented By</vt:lpstr>
      <vt:lpstr>1 What is Docker?</vt:lpstr>
      <vt:lpstr>WHAT IS DOCKER?</vt:lpstr>
      <vt:lpstr>WHAT IS DOCKER?</vt:lpstr>
      <vt:lpstr>WHAT IS DOCKER?</vt:lpstr>
      <vt:lpstr>WHAT IS A CONTAINER?</vt:lpstr>
      <vt:lpstr>PowerPoint Presentation</vt:lpstr>
      <vt:lpstr>TERMINOLOGY</vt:lpstr>
      <vt:lpstr>TERMINOLOGY</vt:lpstr>
      <vt:lpstr>TERMINOLOGY</vt:lpstr>
      <vt:lpstr>TERMINOLOGY</vt:lpstr>
      <vt:lpstr>2 Benefits of Docker?</vt:lpstr>
      <vt:lpstr>PowerPoint Presentation</vt:lpstr>
      <vt:lpstr>BENEFITS</vt:lpstr>
      <vt:lpstr>PowerPoint Presentation</vt:lpstr>
      <vt:lpstr>BENEFITS</vt:lpstr>
      <vt:lpstr>DEMO</vt:lpstr>
      <vt:lpstr>SOME USEFUL COMMANDS</vt:lpstr>
      <vt:lpstr>Pull and run the Hello world image</vt:lpstr>
      <vt:lpstr>Pull the Hello world image</vt:lpstr>
      <vt:lpstr>Pull the Hello world image</vt:lpstr>
      <vt:lpstr>PowerPoint Presentation</vt:lpstr>
      <vt:lpstr>PowerPoint Presentation</vt:lpstr>
      <vt:lpstr>3 Advanced Demo</vt:lpstr>
      <vt:lpstr>Before we start</vt:lpstr>
      <vt:lpstr>Before we start</vt:lpstr>
      <vt:lpstr>PowerPoint Presentation</vt:lpstr>
      <vt:lpstr>Dockerfile</vt:lpstr>
      <vt:lpstr>What goes in our dockerfile? </vt:lpstr>
      <vt:lpstr>Base Image</vt:lpstr>
      <vt:lpstr>Working Directory</vt:lpstr>
      <vt:lpstr>Install Dependencies</vt:lpstr>
      <vt:lpstr>Add your files</vt:lpstr>
      <vt:lpstr>Expose a Port</vt:lpstr>
      <vt:lpstr>Run the application</vt:lpstr>
      <vt:lpstr>Build the image</vt:lpstr>
      <vt:lpstr>Run the container</vt:lpstr>
      <vt:lpstr>4 Advanced Concepts</vt:lpstr>
      <vt:lpstr>Port Bindings</vt:lpstr>
      <vt:lpstr>Update &amp; Rebuild</vt:lpstr>
      <vt:lpstr>Docker Images &amp; Layers</vt:lpstr>
      <vt:lpstr>Docker Images &amp; Layers</vt:lpstr>
      <vt:lpstr>Stopping Containers</vt:lpstr>
      <vt:lpstr>Interactive Mode</vt:lpstr>
      <vt:lpstr>Volumes</vt:lpstr>
      <vt:lpstr>4 The docker landscape</vt:lpstr>
      <vt:lpstr>Container Registries: Sharing is caring</vt:lpstr>
      <vt:lpstr>What about the cloud?</vt:lpstr>
      <vt:lpstr>Container Orchestration</vt:lpstr>
      <vt:lpstr>Container Orchestration?</vt:lpstr>
      <vt:lpstr>Container Orchestration</vt:lpstr>
      <vt:lpstr>Thanks for joining!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Almarie Saayman</dc:creator>
  <cp:lastModifiedBy>Tsholofelo Pole</cp:lastModifiedBy>
  <cp:revision>31</cp:revision>
  <dcterms:modified xsi:type="dcterms:W3CDTF">2020-11-19T07:59:31Z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16eec4e-c7b8-491d-b7d8-90a69632743d_Enabled">
    <vt:lpwstr>True</vt:lpwstr>
  </property>
  <property fmtid="{D5CDD505-2E9C-101B-9397-08002B2CF9AE}" pid="3" name="MSIP_Label_216eec4e-c7b8-491d-b7d8-90a69632743d_SiteId">
    <vt:lpwstr>4032514a-830a-4f20-9539-81bbc35b3cd9</vt:lpwstr>
  </property>
  <property fmtid="{D5CDD505-2E9C-101B-9397-08002B2CF9AE}" pid="4" name="MSIP_Label_216eec4e-c7b8-491d-b7d8-90a69632743d_Owner">
    <vt:lpwstr>F5112583@FNB.CO.ZA</vt:lpwstr>
  </property>
  <property fmtid="{D5CDD505-2E9C-101B-9397-08002B2CF9AE}" pid="5" name="MSIP_Label_216eec4e-c7b8-491d-b7d8-90a69632743d_SetDate">
    <vt:lpwstr>2020-02-20T10:44:43.8492642Z</vt:lpwstr>
  </property>
  <property fmtid="{D5CDD505-2E9C-101B-9397-08002B2CF9AE}" pid="6" name="MSIP_Label_216eec4e-c7b8-491d-b7d8-90a69632743d_Name">
    <vt:lpwstr>Confidential</vt:lpwstr>
  </property>
  <property fmtid="{D5CDD505-2E9C-101B-9397-08002B2CF9AE}" pid="7" name="MSIP_Label_216eec4e-c7b8-491d-b7d8-90a69632743d_Application">
    <vt:lpwstr>Microsoft Azure Information Protection</vt:lpwstr>
  </property>
  <property fmtid="{D5CDD505-2E9C-101B-9397-08002B2CF9AE}" pid="8" name="MSIP_Label_216eec4e-c7b8-491d-b7d8-90a69632743d_ActionId">
    <vt:lpwstr>56779632-fd4b-4bef-9425-4580536ec414</vt:lpwstr>
  </property>
  <property fmtid="{D5CDD505-2E9C-101B-9397-08002B2CF9AE}" pid="9" name="MSIP_Label_216eec4e-c7b8-491d-b7d8-90a69632743d_Extended_MSFT_Method">
    <vt:lpwstr>Automatic</vt:lpwstr>
  </property>
  <property fmtid="{D5CDD505-2E9C-101B-9397-08002B2CF9AE}" pid="10" name="Sensitivity">
    <vt:lpwstr>Confidential</vt:lpwstr>
  </property>
</Properties>
</file>